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65" r:id="rId4"/>
    <p:sldId id="273" r:id="rId5"/>
    <p:sldId id="274" r:id="rId6"/>
    <p:sldId id="275" r:id="rId7"/>
    <p:sldId id="266" r:id="rId8"/>
    <p:sldId id="262" r:id="rId9"/>
    <p:sldId id="263" r:id="rId10"/>
    <p:sldId id="276" r:id="rId11"/>
    <p:sldId id="264" r:id="rId12"/>
    <p:sldId id="268" r:id="rId13"/>
    <p:sldId id="270" r:id="rId14"/>
    <p:sldId id="271" r:id="rId15"/>
    <p:sldId id="272" r:id="rId16"/>
    <p:sldId id="278" r:id="rId17"/>
    <p:sldId id="277" r:id="rId18"/>
    <p:sldId id="279" r:id="rId19"/>
    <p:sldId id="281" r:id="rId20"/>
    <p:sldId id="280" r:id="rId21"/>
    <p:sldId id="282" r:id="rId22"/>
    <p:sldId id="283" r:id="rId23"/>
    <p:sldId id="258" r:id="rId24"/>
    <p:sldId id="25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1BFB-BBF9-F24D-A93D-E013AD20ED7E}" type="datetimeFigureOut">
              <a:rPr lang="en-US" smtClean="0"/>
              <a:t>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081F-EA6A-5444-97C9-CA08D695E4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1BFB-BBF9-F24D-A93D-E013AD20ED7E}" type="datetimeFigureOut">
              <a:rPr lang="en-US" smtClean="0"/>
              <a:t>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081F-EA6A-5444-97C9-CA08D695E4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1BFB-BBF9-F24D-A93D-E013AD20ED7E}" type="datetimeFigureOut">
              <a:rPr lang="en-US" smtClean="0"/>
              <a:t>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081F-EA6A-5444-97C9-CA08D695E4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1BFB-BBF9-F24D-A93D-E013AD20ED7E}" type="datetimeFigureOut">
              <a:rPr lang="en-US" smtClean="0"/>
              <a:t>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081F-EA6A-5444-97C9-CA08D695E4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1BFB-BBF9-F24D-A93D-E013AD20ED7E}" type="datetimeFigureOut">
              <a:rPr lang="en-US" smtClean="0"/>
              <a:t>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081F-EA6A-5444-97C9-CA08D695E4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1BFB-BBF9-F24D-A93D-E013AD20ED7E}" type="datetimeFigureOut">
              <a:rPr lang="en-US" smtClean="0"/>
              <a:t>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081F-EA6A-5444-97C9-CA08D695E4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1BFB-BBF9-F24D-A93D-E013AD20ED7E}" type="datetimeFigureOut">
              <a:rPr lang="en-US" smtClean="0"/>
              <a:t>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081F-EA6A-5444-97C9-CA08D695E4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1BFB-BBF9-F24D-A93D-E013AD20ED7E}" type="datetimeFigureOut">
              <a:rPr lang="en-US" smtClean="0"/>
              <a:t>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081F-EA6A-5444-97C9-CA08D695E4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1BFB-BBF9-F24D-A93D-E013AD20ED7E}" type="datetimeFigureOut">
              <a:rPr lang="en-US" smtClean="0"/>
              <a:t>1/18/15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081F-EA6A-5444-97C9-CA08D695E4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1BFB-BBF9-F24D-A93D-E013AD20ED7E}" type="datetimeFigureOut">
              <a:rPr lang="en-US" smtClean="0"/>
              <a:t>1/18/15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081F-EA6A-5444-97C9-CA08D695E4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1BFB-BBF9-F24D-A93D-E013AD20ED7E}" type="datetimeFigureOut">
              <a:rPr lang="en-US" smtClean="0"/>
              <a:t>1/18/15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081F-EA6A-5444-97C9-CA08D695E4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1BFB-BBF9-F24D-A93D-E013AD20ED7E}" type="datetimeFigureOut">
              <a:rPr lang="en-US" smtClean="0"/>
              <a:t>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081F-EA6A-5444-97C9-CA08D695E4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12F1BFB-BBF9-F24D-A93D-E013AD20ED7E}" type="datetimeFigureOut">
              <a:rPr lang="en-US" smtClean="0"/>
              <a:t>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4515081F-EA6A-5444-97C9-CA08D695E4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SI Update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January, 2015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72645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974" y="423378"/>
            <a:ext cx="878816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merican Typewriter"/>
                <a:cs typeface="American Typewriter"/>
              </a:rPr>
              <a:t>Using CQE – Moving Forward:</a:t>
            </a:r>
          </a:p>
          <a:p>
            <a:pPr algn="ctr"/>
            <a:endParaRPr lang="en-US" dirty="0"/>
          </a:p>
          <a:p>
            <a:endParaRPr lang="en-US" sz="2000" dirty="0" smtClean="0"/>
          </a:p>
          <a:p>
            <a:pPr marL="285750" indent="-285750">
              <a:spcAft>
                <a:spcPts val="600"/>
              </a:spcAft>
              <a:buFont typeface="Wingdings" charset="2"/>
              <a:buChar char="Ø"/>
            </a:pPr>
            <a:r>
              <a:rPr lang="en-US" sz="3400" dirty="0" smtClean="0"/>
              <a:t>Source of Student Achievement Data</a:t>
            </a:r>
          </a:p>
          <a:p>
            <a:pPr marL="285750" indent="-285750">
              <a:spcAft>
                <a:spcPts val="600"/>
              </a:spcAft>
              <a:buFont typeface="Wingdings" charset="2"/>
              <a:buChar char="Ø"/>
            </a:pPr>
            <a:r>
              <a:rPr lang="en-US" sz="3400" dirty="0" smtClean="0"/>
              <a:t>Formative Assessment</a:t>
            </a:r>
          </a:p>
          <a:p>
            <a:pPr marL="285750" indent="-285750">
              <a:spcAft>
                <a:spcPts val="600"/>
              </a:spcAft>
              <a:buFont typeface="Wingdings" charset="2"/>
              <a:buChar char="Ø"/>
            </a:pPr>
            <a:r>
              <a:rPr lang="en-US" sz="3400" dirty="0" smtClean="0"/>
              <a:t>Inform and Improve Instruction</a:t>
            </a:r>
          </a:p>
          <a:p>
            <a:pPr marL="285750" indent="-285750">
              <a:spcAft>
                <a:spcPts val="600"/>
              </a:spcAft>
              <a:buFont typeface="Wingdings" charset="2"/>
              <a:buChar char="Ø"/>
            </a:pPr>
            <a:r>
              <a:rPr lang="en-US" sz="3400" dirty="0" smtClean="0"/>
              <a:t>Inform Accreditation Process</a:t>
            </a:r>
          </a:p>
          <a:p>
            <a:pPr marL="285750" indent="-285750">
              <a:spcAft>
                <a:spcPts val="600"/>
              </a:spcAft>
              <a:buFont typeface="Wingdings" charset="2"/>
              <a:buChar char="Ø"/>
            </a:pPr>
            <a:r>
              <a:rPr lang="en-US" sz="3400" dirty="0" smtClean="0"/>
              <a:t>Inform Professional Development Needs</a:t>
            </a:r>
          </a:p>
          <a:p>
            <a:pPr marL="285750" indent="-285750">
              <a:spcAft>
                <a:spcPts val="600"/>
              </a:spcAft>
              <a:buFont typeface="Wingdings" charset="2"/>
              <a:buChar char="Ø"/>
            </a:pPr>
            <a:r>
              <a:rPr lang="en-US" sz="3400" dirty="0" smtClean="0"/>
              <a:t>Teacher and Administrator Evaluation</a:t>
            </a:r>
          </a:p>
          <a:p>
            <a:endParaRPr lang="en-US" dirty="0"/>
          </a:p>
          <a:p>
            <a:pPr marL="285750" indent="-285750"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3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9333" y="627768"/>
            <a:ext cx="8306424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8000"/>
                </a:solidFill>
              </a:rPr>
              <a:t>CQE Implementation Has Resulted in Many Changes</a:t>
            </a:r>
          </a:p>
          <a:p>
            <a:endParaRPr lang="en-US" sz="3600" dirty="0"/>
          </a:p>
          <a:p>
            <a:pPr marL="285750" indent="-285750" algn="ctr">
              <a:buFont typeface="Wingdings" charset="2"/>
              <a:buChar char="²"/>
            </a:pPr>
            <a:r>
              <a:rPr lang="en-US" sz="3600" dirty="0" smtClean="0"/>
              <a:t>Change in Culture </a:t>
            </a:r>
          </a:p>
          <a:p>
            <a:endParaRPr lang="en-US" sz="3600" dirty="0" smtClean="0"/>
          </a:p>
          <a:p>
            <a:pPr marL="285750" indent="-285750" algn="ctr">
              <a:buFont typeface="Wingdings" charset="2"/>
              <a:buChar char="²"/>
            </a:pPr>
            <a:r>
              <a:rPr lang="en-US" sz="3600" dirty="0" smtClean="0"/>
              <a:t>Change to Common Exam Concept</a:t>
            </a:r>
          </a:p>
          <a:p>
            <a:endParaRPr lang="en-US" sz="3600" dirty="0" smtClean="0"/>
          </a:p>
          <a:p>
            <a:pPr marL="285750" indent="-285750" algn="ctr">
              <a:buFont typeface="Wingdings" charset="2"/>
              <a:buChar char="²"/>
            </a:pPr>
            <a:r>
              <a:rPr lang="en-US" sz="3600" dirty="0" smtClean="0"/>
              <a:t>Change in School Improvement and Professional Development Practices</a:t>
            </a:r>
          </a:p>
        </p:txBody>
      </p:sp>
    </p:spTree>
    <p:extLst>
      <p:ext uri="{BB962C8B-B14F-4D97-AF65-F5344CB8AC3E}">
        <p14:creationId xmlns:p14="http://schemas.microsoft.com/office/powerpoint/2010/main" val="4093136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145" y="832158"/>
            <a:ext cx="817503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pple Chancery"/>
                <a:cs typeface="Apple Chancery"/>
              </a:rPr>
              <a:t>Moving Forward</a:t>
            </a:r>
          </a:p>
          <a:p>
            <a:pPr algn="ctr"/>
            <a:endParaRPr lang="en-US" sz="5400" dirty="0">
              <a:latin typeface="Apple Chancery"/>
              <a:cs typeface="Apple Chancery"/>
            </a:endParaRPr>
          </a:p>
          <a:p>
            <a:pPr algn="ctr"/>
            <a:r>
              <a:rPr lang="en-US" sz="4800" dirty="0" smtClean="0">
                <a:latin typeface="Arial Rounded MT Bold"/>
                <a:cs typeface="Arial Rounded MT Bold"/>
              </a:rPr>
              <a:t>Second Semester</a:t>
            </a:r>
          </a:p>
          <a:p>
            <a:pPr algn="ctr"/>
            <a:r>
              <a:rPr lang="en-US" sz="4800" dirty="0" smtClean="0">
                <a:latin typeface="Arial Rounded MT Bold"/>
                <a:cs typeface="Arial Rounded MT Bold"/>
              </a:rPr>
              <a:t>4 more Monday meetings</a:t>
            </a:r>
            <a:endParaRPr lang="en-US" sz="4800" dirty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102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Collegial Discussion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3573" y="1605919"/>
            <a:ext cx="8773568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3000" dirty="0" smtClean="0"/>
              <a:t>Course Group Collaboration</a:t>
            </a: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3000" dirty="0" smtClean="0"/>
              <a:t>Relating Standards and Teaching</a:t>
            </a: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3000" dirty="0" smtClean="0"/>
              <a:t>Backwards Design</a:t>
            </a: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3000" dirty="0" smtClean="0"/>
              <a:t>Developing Effective Learning Strategies</a:t>
            </a: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3000" dirty="0" smtClean="0"/>
              <a:t>CQE Adjustment</a:t>
            </a: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3000" dirty="0" smtClean="0"/>
              <a:t>Modeling, Peer Coaching, Communication</a:t>
            </a: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3000" dirty="0" smtClean="0"/>
              <a:t>Analyzing CQE Results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332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Collection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1521" y="1709321"/>
            <a:ext cx="792003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Specific CQE Data &amp; Analysis including</a:t>
            </a:r>
          </a:p>
          <a:p>
            <a:pPr algn="ctr"/>
            <a:endParaRPr lang="en-US" sz="3200" dirty="0" smtClean="0"/>
          </a:p>
          <a:p>
            <a:pPr marL="457200" indent="-457200" algn="ctr">
              <a:spcAft>
                <a:spcPts val="600"/>
              </a:spcAft>
              <a:buFont typeface="Wingdings" charset="2"/>
              <a:buChar char="²"/>
            </a:pPr>
            <a:r>
              <a:rPr lang="en-US" sz="3200" dirty="0" smtClean="0"/>
              <a:t>Narrative Reflections</a:t>
            </a:r>
          </a:p>
          <a:p>
            <a:pPr marL="457200" indent="-457200" algn="ctr">
              <a:spcAft>
                <a:spcPts val="600"/>
              </a:spcAft>
              <a:buFont typeface="Wingdings" charset="2"/>
              <a:buChar char="²"/>
            </a:pPr>
            <a:r>
              <a:rPr lang="en-US" sz="3200" dirty="0" smtClean="0"/>
              <a:t>Charts and Graphs</a:t>
            </a:r>
          </a:p>
          <a:p>
            <a:pPr marL="457200" indent="-457200" algn="ctr">
              <a:spcAft>
                <a:spcPts val="600"/>
              </a:spcAft>
              <a:buFont typeface="Wingdings" charset="2"/>
              <a:buChar char="²"/>
            </a:pPr>
            <a:r>
              <a:rPr lang="en-US" sz="3200" dirty="0" smtClean="0"/>
              <a:t>Action Plans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2608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Collection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90495" y="2087694"/>
            <a:ext cx="72991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Improving and Informing the </a:t>
            </a:r>
          </a:p>
          <a:p>
            <a:pPr algn="ctr"/>
            <a:r>
              <a:rPr lang="en-US" sz="3600" dirty="0" smtClean="0"/>
              <a:t>School Improvement Process </a:t>
            </a:r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Teacher Evaluation</a:t>
            </a:r>
            <a:endParaRPr lang="en-US" sz="36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932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just BHS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90495" y="1824907"/>
            <a:ext cx="770105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58% of districts in recent (2013) MDE survey reported they use a common exam as a type of assessment to determine student growth 9-12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630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just BHS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2101" y="1824907"/>
            <a:ext cx="763490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69% of districts in a recent (2013) MDE survey use 20% or more student growth data in annual year-end evaluations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14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just BHS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9275" y="1824907"/>
            <a:ext cx="79031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Current state law requires teachers’ and administrators’ year end evaluations to be based on at least 25% student growth and testing data in 2015-2016 school year.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48589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7282" y="613169"/>
            <a:ext cx="64670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Reflecting on </a:t>
            </a:r>
          </a:p>
          <a:p>
            <a:pPr algn="ctr"/>
            <a:r>
              <a:rPr lang="en-US" sz="4800" dirty="0" smtClean="0"/>
              <a:t>Teacher Evaluation</a:t>
            </a:r>
          </a:p>
        </p:txBody>
      </p:sp>
    </p:spTree>
    <p:extLst>
      <p:ext uri="{BB962C8B-B14F-4D97-AF65-F5344CB8AC3E}">
        <p14:creationId xmlns:p14="http://schemas.microsoft.com/office/powerpoint/2010/main" val="3631689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33219"/>
            <a:ext cx="8056563" cy="1362075"/>
          </a:xfrm>
        </p:spPr>
        <p:txBody>
          <a:bodyPr/>
          <a:lstStyle/>
          <a:p>
            <a:r>
              <a:rPr lang="en-US" sz="7200" dirty="0" smtClean="0"/>
              <a:t>Where we are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2126153"/>
            <a:ext cx="8056563" cy="1500187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1"/>
                </a:solidFill>
              </a:rPr>
              <a:t>Where we are going</a:t>
            </a:r>
            <a:endParaRPr lang="en-US" sz="7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98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7282" y="613169"/>
            <a:ext cx="64670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Reflecting on </a:t>
            </a:r>
          </a:p>
          <a:p>
            <a:pPr algn="ctr"/>
            <a:r>
              <a:rPr lang="en-US" sz="4800" dirty="0" smtClean="0"/>
              <a:t>School Improvement Process</a:t>
            </a:r>
          </a:p>
        </p:txBody>
      </p:sp>
    </p:spTree>
    <p:extLst>
      <p:ext uri="{BB962C8B-B14F-4D97-AF65-F5344CB8AC3E}">
        <p14:creationId xmlns:p14="http://schemas.microsoft.com/office/powerpoint/2010/main" val="1966981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7282" y="613169"/>
            <a:ext cx="646703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Reflecting on 2014 </a:t>
            </a:r>
          </a:p>
          <a:p>
            <a:pPr algn="ctr"/>
            <a:r>
              <a:rPr lang="en-US" sz="4800" dirty="0" smtClean="0"/>
              <a:t>Professional Development</a:t>
            </a:r>
          </a:p>
          <a:p>
            <a:pPr algn="ctr"/>
            <a:r>
              <a:rPr lang="en-US" sz="4800" dirty="0" smtClean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6212033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TODAY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4154" y="1211738"/>
            <a:ext cx="835021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dirty="0" smtClean="0"/>
              <a:t>Survey – Go to </a:t>
            </a:r>
            <a:r>
              <a:rPr lang="en-US" sz="4000" dirty="0" err="1" smtClean="0"/>
              <a:t>bhsschoolimprove.weebly.com</a:t>
            </a:r>
            <a:endParaRPr lang="en-US" sz="4000" dirty="0" smtClean="0"/>
          </a:p>
          <a:p>
            <a:endParaRPr lang="en-US" sz="4000" dirty="0"/>
          </a:p>
          <a:p>
            <a:pPr marL="342900" indent="-342900">
              <a:buAutoNum type="arabicPeriod"/>
            </a:pPr>
            <a:r>
              <a:rPr lang="en-US" sz="4000" dirty="0" smtClean="0"/>
              <a:t>Finish CQE</a:t>
            </a:r>
          </a:p>
          <a:p>
            <a:pPr marL="342900" indent="-342900">
              <a:buAutoNum type="arabicPeriod"/>
            </a:pPr>
            <a:endParaRPr lang="en-US" sz="4000" dirty="0"/>
          </a:p>
          <a:p>
            <a:pPr marL="342900" indent="-342900">
              <a:buAutoNum type="arabicPeriod"/>
            </a:pPr>
            <a:r>
              <a:rPr lang="en-US" sz="4000" dirty="0" smtClean="0"/>
              <a:t>Department Parameters</a:t>
            </a:r>
          </a:p>
          <a:p>
            <a:endParaRPr lang="en-US" sz="4000" dirty="0"/>
          </a:p>
          <a:p>
            <a:pPr marL="342900" indent="-342900">
              <a:buAutoNum type="arabicPeriod"/>
            </a:pPr>
            <a:r>
              <a:rPr lang="en-US" sz="4000" dirty="0" smtClean="0"/>
              <a:t>Standards Linking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086492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100" y="817568"/>
            <a:ext cx="8315495" cy="3693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>
                <a:solidFill>
                  <a:schemeClr val="accent5"/>
                </a:solidFill>
              </a:rPr>
              <a:t>Finishing </a:t>
            </a:r>
            <a:r>
              <a:rPr lang="en-US" sz="5400" u="sng" dirty="0" smtClean="0">
                <a:solidFill>
                  <a:schemeClr val="accent5"/>
                </a:solidFill>
              </a:rPr>
              <a:t>CQE</a:t>
            </a:r>
          </a:p>
          <a:p>
            <a:pPr marL="742950" indent="-742950">
              <a:buAutoNum type="arabicParenR"/>
            </a:pPr>
            <a:endParaRPr lang="en-US" sz="3600" dirty="0" smtClean="0">
              <a:solidFill>
                <a:schemeClr val="accent3"/>
              </a:solidFill>
            </a:endParaRPr>
          </a:p>
          <a:p>
            <a:pPr marL="742950" indent="-742950">
              <a:buAutoNum type="arabicParenR"/>
            </a:pPr>
            <a:r>
              <a:rPr lang="en-US" sz="3600" dirty="0" smtClean="0">
                <a:solidFill>
                  <a:schemeClr val="accent3"/>
                </a:solidFill>
              </a:rPr>
              <a:t>Turn in hard copy to Cindy</a:t>
            </a:r>
          </a:p>
          <a:p>
            <a:pPr marL="742950" indent="-742950">
              <a:buAutoNum type="arabicParenR"/>
            </a:pPr>
            <a:endParaRPr lang="en-US" sz="3600" dirty="0" smtClean="0">
              <a:solidFill>
                <a:schemeClr val="accent3"/>
              </a:solidFill>
            </a:endParaRPr>
          </a:p>
          <a:p>
            <a:pPr marL="742950" indent="-742950">
              <a:buAutoNum type="arabicParenR"/>
            </a:pPr>
            <a:r>
              <a:rPr lang="en-US" sz="3600" dirty="0" smtClean="0">
                <a:solidFill>
                  <a:schemeClr val="accent3"/>
                </a:solidFill>
              </a:rPr>
              <a:t>Be </a:t>
            </a:r>
            <a:r>
              <a:rPr lang="en-US" sz="3600" dirty="0" smtClean="0">
                <a:solidFill>
                  <a:schemeClr val="accent3"/>
                </a:solidFill>
              </a:rPr>
              <a:t>sure everyone in course group has copy</a:t>
            </a:r>
          </a:p>
        </p:txBody>
      </p:sp>
    </p:spTree>
    <p:extLst>
      <p:ext uri="{BB962C8B-B14F-4D97-AF65-F5344CB8AC3E}">
        <p14:creationId xmlns:p14="http://schemas.microsoft.com/office/powerpoint/2010/main" val="35838548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100" y="817568"/>
            <a:ext cx="831549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>
                <a:solidFill>
                  <a:schemeClr val="accent5"/>
                </a:solidFill>
              </a:rPr>
              <a:t>Finishing </a:t>
            </a:r>
            <a:r>
              <a:rPr lang="en-US" sz="5400" u="sng" dirty="0" smtClean="0">
                <a:solidFill>
                  <a:schemeClr val="accent5"/>
                </a:solidFill>
              </a:rPr>
              <a:t>CQE</a:t>
            </a:r>
            <a:endParaRPr lang="en-US" sz="5400" u="sng" dirty="0" smtClean="0">
              <a:solidFill>
                <a:schemeClr val="accent5"/>
              </a:solidFill>
            </a:endParaRPr>
          </a:p>
          <a:p>
            <a:endParaRPr lang="en-US" sz="3600" dirty="0" smtClean="0">
              <a:solidFill>
                <a:schemeClr val="accent3"/>
              </a:solidFill>
            </a:endParaRPr>
          </a:p>
          <a:p>
            <a:r>
              <a:rPr lang="en-US" sz="3600" dirty="0" smtClean="0">
                <a:solidFill>
                  <a:schemeClr val="accent3"/>
                </a:solidFill>
              </a:rPr>
              <a:t>3</a:t>
            </a:r>
            <a:r>
              <a:rPr lang="en-US" sz="3600" dirty="0" smtClean="0">
                <a:solidFill>
                  <a:schemeClr val="accent3"/>
                </a:solidFill>
              </a:rPr>
              <a:t>) </a:t>
            </a:r>
            <a:r>
              <a:rPr lang="en-US" sz="3600" dirty="0" smtClean="0">
                <a:solidFill>
                  <a:schemeClr val="accent3"/>
                </a:solidFill>
              </a:rPr>
              <a:t>Know your before, during, after 	testing </a:t>
            </a:r>
            <a:r>
              <a:rPr lang="en-US" sz="3600" dirty="0" smtClean="0">
                <a:solidFill>
                  <a:schemeClr val="accent3"/>
                </a:solidFill>
              </a:rPr>
              <a:t>parameters</a:t>
            </a:r>
          </a:p>
          <a:p>
            <a:endParaRPr lang="en-US" sz="3600" dirty="0" smtClean="0">
              <a:solidFill>
                <a:schemeClr val="accent3"/>
              </a:solidFill>
            </a:endParaRPr>
          </a:p>
          <a:p>
            <a:r>
              <a:rPr lang="en-US" sz="3600" dirty="0">
                <a:solidFill>
                  <a:schemeClr val="accent3"/>
                </a:solidFill>
              </a:rPr>
              <a:t>4</a:t>
            </a:r>
            <a:r>
              <a:rPr lang="en-US" sz="3600" dirty="0" smtClean="0">
                <a:solidFill>
                  <a:schemeClr val="accent3"/>
                </a:solidFill>
              </a:rPr>
              <a:t>) </a:t>
            </a:r>
            <a:r>
              <a:rPr lang="en-US" sz="3600" dirty="0" smtClean="0">
                <a:solidFill>
                  <a:schemeClr val="accent3"/>
                </a:solidFill>
              </a:rPr>
              <a:t>Discuss parameters as a	department and turn in summary 	to Cindy</a:t>
            </a:r>
          </a:p>
          <a:p>
            <a:pPr algn="ctr"/>
            <a:endParaRPr lang="en-US" sz="5400" u="sng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26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5897" y="800204"/>
            <a:ext cx="713856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pple Chancery"/>
                <a:cs typeface="Apple Chancery"/>
              </a:rPr>
              <a:t>C</a:t>
            </a:r>
            <a:r>
              <a:rPr lang="en-US" sz="4000" dirty="0" smtClean="0">
                <a:latin typeface="Apple Chancery"/>
                <a:cs typeface="Apple Chancery"/>
              </a:rPr>
              <a:t>ontinuous School Improvement</a:t>
            </a:r>
          </a:p>
          <a:p>
            <a:endParaRPr lang="en-US" dirty="0"/>
          </a:p>
          <a:p>
            <a:pPr algn="ctr"/>
            <a:r>
              <a:rPr lang="en-US" sz="3200" dirty="0" smtClean="0"/>
              <a:t>REQUIRED BY: 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BHS Administration </a:t>
            </a:r>
          </a:p>
          <a:p>
            <a:pPr algn="ctr"/>
            <a:r>
              <a:rPr lang="en-US" sz="3200" dirty="0" smtClean="0"/>
              <a:t>BAS District </a:t>
            </a:r>
          </a:p>
          <a:p>
            <a:pPr algn="ctr"/>
            <a:r>
              <a:rPr lang="en-US" sz="3200" dirty="0" smtClean="0"/>
              <a:t>Michigan Department of Education </a:t>
            </a:r>
          </a:p>
          <a:p>
            <a:pPr algn="ctr"/>
            <a:r>
              <a:rPr lang="en-US" sz="3200" dirty="0" err="1" smtClean="0"/>
              <a:t>AdvancED</a:t>
            </a:r>
            <a:r>
              <a:rPr lang="en-US" sz="3200" dirty="0" smtClean="0"/>
              <a:t> Accreditation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79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1743" y="800204"/>
            <a:ext cx="835021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pple Chancery"/>
                <a:cs typeface="Apple Chancery"/>
              </a:rPr>
              <a:t>Continuous </a:t>
            </a:r>
            <a:r>
              <a:rPr lang="en-US" sz="3600" dirty="0">
                <a:latin typeface="Apple Chancery"/>
                <a:cs typeface="Apple Chancery"/>
              </a:rPr>
              <a:t>School Improvement</a:t>
            </a:r>
          </a:p>
          <a:p>
            <a:endParaRPr lang="en-US" dirty="0"/>
          </a:p>
          <a:p>
            <a:r>
              <a:rPr lang="en-US" sz="3200" dirty="0" smtClean="0"/>
              <a:t>REPORTED TO DISTRICT:</a:t>
            </a:r>
          </a:p>
          <a:p>
            <a:pPr algn="ctr"/>
            <a:r>
              <a:rPr lang="en-US" sz="2800" dirty="0" smtClean="0"/>
              <a:t>Board Presentation, BAS District Level Meetings Administrator Evaluation, Teacher Evaluation</a:t>
            </a:r>
          </a:p>
          <a:p>
            <a:endParaRPr lang="en-US" sz="2800" dirty="0"/>
          </a:p>
          <a:p>
            <a:r>
              <a:rPr lang="en-US" sz="3200" dirty="0" smtClean="0"/>
              <a:t>REPORTED TO STATE:</a:t>
            </a:r>
          </a:p>
          <a:p>
            <a:pPr algn="ctr"/>
            <a:r>
              <a:rPr lang="en-US" sz="2800" dirty="0" smtClean="0"/>
              <a:t>Program Evaluation Tool, SI Documentation</a:t>
            </a:r>
          </a:p>
          <a:p>
            <a:endParaRPr lang="en-US" sz="2800" dirty="0"/>
          </a:p>
          <a:p>
            <a:r>
              <a:rPr lang="en-US" sz="3200" dirty="0" smtClean="0"/>
              <a:t>REPORTED TO ACCREDITATION TEAM:</a:t>
            </a:r>
          </a:p>
          <a:p>
            <a:pPr algn="ctr"/>
            <a:r>
              <a:rPr lang="en-US" sz="2800" dirty="0" smtClean="0"/>
              <a:t>Site Visit, April 2015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8625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547" y="800204"/>
            <a:ext cx="833562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pple Chancery"/>
                <a:cs typeface="Apple Chancery"/>
              </a:rPr>
              <a:t>C</a:t>
            </a:r>
            <a:r>
              <a:rPr lang="en-US" sz="4000" dirty="0">
                <a:latin typeface="Apple Chancery"/>
                <a:cs typeface="Apple Chancery"/>
              </a:rPr>
              <a:t>ontinuous School Improvement</a:t>
            </a:r>
          </a:p>
          <a:p>
            <a:pPr algn="ctr"/>
            <a:endParaRPr lang="en-US" dirty="0" smtClean="0"/>
          </a:p>
          <a:p>
            <a:pPr algn="ctr"/>
            <a:r>
              <a:rPr lang="en-US" sz="3200" dirty="0" smtClean="0"/>
              <a:t>Teacher Responsibilities</a:t>
            </a:r>
          </a:p>
          <a:p>
            <a:pPr algn="ctr"/>
            <a:endParaRPr lang="en-US" sz="3200" dirty="0" smtClean="0"/>
          </a:p>
          <a:p>
            <a:pPr algn="ctr">
              <a:spcAft>
                <a:spcPts val="600"/>
              </a:spcAft>
            </a:pPr>
            <a:r>
              <a:rPr lang="en-US" sz="3600" dirty="0" smtClean="0"/>
              <a:t>Implement School Improvement Plan</a:t>
            </a:r>
          </a:p>
          <a:p>
            <a:pPr algn="ctr">
              <a:spcAft>
                <a:spcPts val="600"/>
              </a:spcAft>
            </a:pPr>
            <a:r>
              <a:rPr lang="en-US" sz="3600" dirty="0" smtClean="0"/>
              <a:t>Analyze Data</a:t>
            </a:r>
          </a:p>
          <a:p>
            <a:pPr algn="ctr">
              <a:spcAft>
                <a:spcPts val="600"/>
              </a:spcAft>
            </a:pPr>
            <a:r>
              <a:rPr lang="en-US" sz="3600" dirty="0" smtClean="0"/>
              <a:t>Design Learning Strategies</a:t>
            </a:r>
          </a:p>
          <a:p>
            <a:pPr algn="ctr">
              <a:spcAft>
                <a:spcPts val="600"/>
              </a:spcAft>
            </a:pPr>
            <a:r>
              <a:rPr lang="en-US" sz="3600" dirty="0" smtClean="0"/>
              <a:t>Improve Student Achievement</a:t>
            </a:r>
          </a:p>
        </p:txBody>
      </p:sp>
    </p:spTree>
    <p:extLst>
      <p:ext uri="{BB962C8B-B14F-4D97-AF65-F5344CB8AC3E}">
        <p14:creationId xmlns:p14="http://schemas.microsoft.com/office/powerpoint/2010/main" val="733408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547" y="435223"/>
            <a:ext cx="8335620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pple Chancery"/>
                <a:cs typeface="Apple Chancery"/>
              </a:rPr>
              <a:t>C</a:t>
            </a:r>
            <a:r>
              <a:rPr lang="en-US" sz="4000" dirty="0">
                <a:latin typeface="Apple Chancery"/>
                <a:cs typeface="Apple Chancery"/>
              </a:rPr>
              <a:t>ontinuous School Improvement</a:t>
            </a:r>
          </a:p>
          <a:p>
            <a:pPr algn="ctr"/>
            <a:endParaRPr lang="en-US" dirty="0" smtClean="0"/>
          </a:p>
          <a:p>
            <a:pPr algn="ctr"/>
            <a:r>
              <a:rPr lang="en-US" sz="3200" dirty="0" smtClean="0"/>
              <a:t>SI Team Responsibilities</a:t>
            </a:r>
          </a:p>
          <a:p>
            <a:pPr algn="ctr"/>
            <a:endParaRPr lang="en-US" sz="3200" dirty="0" smtClean="0"/>
          </a:p>
          <a:p>
            <a:pPr algn="ctr">
              <a:spcAft>
                <a:spcPts val="600"/>
              </a:spcAft>
            </a:pPr>
            <a:r>
              <a:rPr lang="en-US" sz="4400" dirty="0" smtClean="0"/>
              <a:t>Organize the Process</a:t>
            </a:r>
          </a:p>
          <a:p>
            <a:pPr algn="ctr">
              <a:spcAft>
                <a:spcPts val="600"/>
              </a:spcAft>
            </a:pPr>
            <a:r>
              <a:rPr lang="en-US" sz="4400" dirty="0" smtClean="0"/>
              <a:t>Monitor and Adjust Process</a:t>
            </a:r>
          </a:p>
          <a:p>
            <a:pPr algn="ctr">
              <a:spcAft>
                <a:spcPts val="600"/>
              </a:spcAft>
            </a:pPr>
            <a:r>
              <a:rPr lang="en-US" sz="4400" dirty="0" smtClean="0"/>
              <a:t>Collect Evidence</a:t>
            </a:r>
          </a:p>
          <a:p>
            <a:pPr algn="ctr">
              <a:spcAft>
                <a:spcPts val="600"/>
              </a:spcAft>
            </a:pPr>
            <a:r>
              <a:rPr lang="en-US" sz="4400" dirty="0" smtClean="0"/>
              <a:t>Report Results</a:t>
            </a:r>
          </a:p>
        </p:txBody>
      </p:sp>
    </p:spTree>
    <p:extLst>
      <p:ext uri="{BB962C8B-B14F-4D97-AF65-F5344CB8AC3E}">
        <p14:creationId xmlns:p14="http://schemas.microsoft.com/office/powerpoint/2010/main" val="945545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111" y="335783"/>
            <a:ext cx="776628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Our Goal:</a:t>
            </a:r>
          </a:p>
          <a:p>
            <a:pPr algn="ctr"/>
            <a:endParaRPr lang="en-US" sz="4800" dirty="0" smtClean="0"/>
          </a:p>
          <a:p>
            <a:pPr algn="ctr"/>
            <a:r>
              <a:rPr lang="en-US" sz="4800" dirty="0" smtClean="0"/>
              <a:t>Using CQE to move from Good to Great</a:t>
            </a:r>
          </a:p>
          <a:p>
            <a:pPr algn="ctr"/>
            <a:endParaRPr lang="en-US" sz="4800" dirty="0" smtClean="0"/>
          </a:p>
          <a:p>
            <a:pPr algn="ctr"/>
            <a:r>
              <a:rPr lang="en-US" sz="4800" dirty="0" smtClean="0"/>
              <a:t>Impacting Student Achievement</a:t>
            </a:r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7358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323" y="899208"/>
            <a:ext cx="7780887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8000"/>
                </a:solidFill>
                <a:latin typeface="Arial Rounded MT Bold"/>
                <a:cs typeface="Arial Rounded MT Bold"/>
              </a:rPr>
              <a:t>*Curriculum Standards	  *CQE		*Testing Parameters</a:t>
            </a:r>
            <a:endParaRPr lang="en-US" sz="2200" dirty="0">
              <a:solidFill>
                <a:srgbClr val="008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323" y="1828276"/>
            <a:ext cx="7780888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 Rounded MT Bold"/>
                <a:cs typeface="Arial Rounded MT Bold"/>
              </a:rPr>
              <a:t>*Data				*Collegial Discussion		*Changes in</a:t>
            </a:r>
          </a:p>
          <a:p>
            <a:r>
              <a:rPr lang="en-US" sz="2200" dirty="0" smtClean="0">
                <a:latin typeface="Arial Rounded MT Bold"/>
                <a:cs typeface="Arial Rounded MT Bold"/>
              </a:rPr>
              <a:t>Analysis			*Backwards Design			Instruction</a:t>
            </a:r>
          </a:p>
          <a:p>
            <a:r>
              <a:rPr lang="en-US" sz="2200" dirty="0" smtClean="0">
                <a:latin typeface="Arial Rounded MT Bold"/>
                <a:cs typeface="Arial Rounded MT Bold"/>
              </a:rPr>
              <a:t>Of CQE Results	*Supporting PD			</a:t>
            </a:r>
            <a:endParaRPr lang="en-US" sz="2200" dirty="0">
              <a:latin typeface="Arial Rounded MT Bold"/>
              <a:cs typeface="Arial Rounded MT Bol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323" y="3518581"/>
            <a:ext cx="7780888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 Rounded MT Bold"/>
                <a:cs typeface="Arial Rounded MT Bold"/>
              </a:rPr>
              <a:t>*Data				*Collegial Discussion	*Evaluation of</a:t>
            </a:r>
          </a:p>
          <a:p>
            <a:r>
              <a:rPr lang="en-US" sz="2200" dirty="0" smtClean="0">
                <a:latin typeface="Arial Rounded MT Bold"/>
                <a:cs typeface="Arial Rounded MT Bold"/>
              </a:rPr>
              <a:t>Analysis			*Learning Strategies	Changes Made</a:t>
            </a:r>
          </a:p>
          <a:p>
            <a:r>
              <a:rPr lang="en-US" sz="2200" dirty="0" smtClean="0">
                <a:latin typeface="Arial Rounded MT Bold"/>
                <a:cs typeface="Arial Rounded MT Bold"/>
              </a:rPr>
              <a:t>Of CQE Results	*Supporting PD			*Further</a:t>
            </a:r>
          </a:p>
          <a:p>
            <a:r>
              <a:rPr lang="en-US" sz="2200" dirty="0">
                <a:latin typeface="Arial Rounded MT Bold"/>
                <a:cs typeface="Arial Rounded MT Bold"/>
              </a:rPr>
              <a:t>	</a:t>
            </a:r>
            <a:r>
              <a:rPr lang="en-US" sz="2200" dirty="0" smtClean="0">
                <a:latin typeface="Arial Rounded MT Bold"/>
                <a:cs typeface="Arial Rounded MT Bold"/>
              </a:rPr>
              <a:t>											Changes</a:t>
            </a:r>
            <a:endParaRPr lang="en-US" sz="2200" dirty="0">
              <a:latin typeface="Arial Rounded MT Bold"/>
              <a:cs typeface="Arial Rounded MT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4564" y="1411149"/>
            <a:ext cx="4850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Analyze Student Achievement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8594" y="3106369"/>
            <a:ext cx="5700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Impact Student Achievement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7763" y="5083723"/>
            <a:ext cx="4656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Improve Student Achievement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09470" y="197638"/>
            <a:ext cx="702177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pple Chancery"/>
                <a:cs typeface="Apple Chancery"/>
              </a:rPr>
              <a:t>Continuous School Improvement</a:t>
            </a:r>
            <a:endParaRPr lang="en-US" sz="3200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1688817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5316" y="686165"/>
            <a:ext cx="804365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merican Typewriter"/>
                <a:cs typeface="American Typewriter"/>
              </a:rPr>
              <a:t>Using CQE – So Far: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285750" indent="-285750">
              <a:buFont typeface="Wingdings" charset="2"/>
              <a:buChar char="Ø"/>
            </a:pPr>
            <a:r>
              <a:rPr lang="en-US" sz="4000" dirty="0">
                <a:solidFill>
                  <a:srgbClr val="008000"/>
                </a:solidFill>
              </a:rPr>
              <a:t>School Improvement Goal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4000" dirty="0">
                <a:solidFill>
                  <a:srgbClr val="008000"/>
                </a:solidFill>
              </a:rPr>
              <a:t>MDE Program Evaluation Tool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4000" dirty="0" smtClean="0">
                <a:solidFill>
                  <a:srgbClr val="008000"/>
                </a:solidFill>
              </a:rPr>
              <a:t>Student Final Exam Grade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4000" dirty="0" smtClean="0">
                <a:solidFill>
                  <a:srgbClr val="008000"/>
                </a:solidFill>
              </a:rPr>
              <a:t>Summative Assessment</a:t>
            </a:r>
          </a:p>
          <a:p>
            <a:endParaRPr lang="en-US" dirty="0"/>
          </a:p>
          <a:p>
            <a:pPr marL="285750" indent="-285750"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209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2199</TotalTime>
  <Words>416</Words>
  <Application>Microsoft Macintosh PowerPoint</Application>
  <PresentationFormat>On-screen Show (4:3)</PresentationFormat>
  <Paragraphs>132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Breeze</vt:lpstr>
      <vt:lpstr>SI Update</vt:lpstr>
      <vt:lpstr>Where we 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Collegial Discussion</vt:lpstr>
      <vt:lpstr>Building a Collection</vt:lpstr>
      <vt:lpstr>Using the Collection</vt:lpstr>
      <vt:lpstr>Not just BHS</vt:lpstr>
      <vt:lpstr>Not just BHS</vt:lpstr>
      <vt:lpstr>Not just BHS</vt:lpstr>
      <vt:lpstr>PowerPoint Presentation</vt:lpstr>
      <vt:lpstr>PowerPoint Presentation</vt:lpstr>
      <vt:lpstr>PowerPoint Presentation</vt:lpstr>
      <vt:lpstr>TODAY</vt:lpstr>
      <vt:lpstr>PowerPoint Presentation</vt:lpstr>
      <vt:lpstr>PowerPoint Presentation</vt:lpstr>
    </vt:vector>
  </TitlesOfParts>
  <Company>Brighton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91</cp:revision>
  <dcterms:created xsi:type="dcterms:W3CDTF">2015-01-15T12:50:26Z</dcterms:created>
  <dcterms:modified xsi:type="dcterms:W3CDTF">2015-01-19T00:36:03Z</dcterms:modified>
</cp:coreProperties>
</file>