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5"/>
  </p:notesMasterIdLst>
  <p:sldIdLst>
    <p:sldId id="293" r:id="rId2"/>
    <p:sldId id="292" r:id="rId3"/>
    <p:sldId id="295" r:id="rId4"/>
    <p:sldId id="294" r:id="rId5"/>
    <p:sldId id="296" r:id="rId6"/>
    <p:sldId id="297" r:id="rId7"/>
    <p:sldId id="298" r:id="rId8"/>
    <p:sldId id="256" r:id="rId9"/>
    <p:sldId id="276" r:id="rId10"/>
    <p:sldId id="263" r:id="rId11"/>
    <p:sldId id="260" r:id="rId12"/>
    <p:sldId id="277" r:id="rId13"/>
    <p:sldId id="278" r:id="rId14"/>
    <p:sldId id="279" r:id="rId15"/>
    <p:sldId id="280" r:id="rId16"/>
    <p:sldId id="258" r:id="rId17"/>
    <p:sldId id="259" r:id="rId18"/>
    <p:sldId id="282" r:id="rId19"/>
    <p:sldId id="261" r:id="rId20"/>
    <p:sldId id="264" r:id="rId21"/>
    <p:sldId id="266" r:id="rId22"/>
    <p:sldId id="265" r:id="rId23"/>
    <p:sldId id="267" r:id="rId24"/>
    <p:sldId id="269" r:id="rId25"/>
    <p:sldId id="283" r:id="rId26"/>
    <p:sldId id="268" r:id="rId27"/>
    <p:sldId id="262" r:id="rId28"/>
    <p:sldId id="270" r:id="rId29"/>
    <p:sldId id="284" r:id="rId30"/>
    <p:sldId id="285" r:id="rId31"/>
    <p:sldId id="271" r:id="rId32"/>
    <p:sldId id="272" r:id="rId33"/>
    <p:sldId id="286" r:id="rId34"/>
    <p:sldId id="273" r:id="rId35"/>
    <p:sldId id="275" r:id="rId36"/>
    <p:sldId id="287" r:id="rId37"/>
    <p:sldId id="288" r:id="rId38"/>
    <p:sldId id="289" r:id="rId39"/>
    <p:sldId id="290" r:id="rId40"/>
    <p:sldId id="291" r:id="rId41"/>
    <p:sldId id="299" r:id="rId42"/>
    <p:sldId id="300" r:id="rId43"/>
    <p:sldId id="301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98" autoAdjust="0"/>
  </p:normalViewPr>
  <p:slideViewPr>
    <p:cSldViewPr snapToGrid="0" snapToObjects="1">
      <p:cViewPr>
        <p:scale>
          <a:sx n="68" d="100"/>
          <a:sy n="68" d="100"/>
        </p:scale>
        <p:origin x="-179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C9A75-7DF9-0E43-AD14-5156C30B9C3C}" type="datetimeFigureOut">
              <a:rPr lang="en-US" smtClean="0"/>
              <a:t>3/11/16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8CAB1-E688-0D4F-B04F-C0AB010F2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6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F1E9C-24E6-9647-8D43-96403AF0BB6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9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C679C75-3B4C-F246-8A37-7B4CA4FF12DD}" type="datetimeFigureOut">
              <a:rPr lang="en-US" smtClean="0"/>
              <a:t>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DC4D37A-2737-D540-A358-A905EC09AA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896425" y="896348"/>
            <a:ext cx="7314887" cy="1754327"/>
          </a:xfrm>
          <a:prstGeom prst="rect">
            <a:avLst/>
          </a:prstGeom>
          <a:solidFill>
            <a:srgbClr val="FF66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PD Monday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March 14, 2016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92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66824"/>
              </p:ext>
            </p:extLst>
          </p:nvPr>
        </p:nvGraphicFramePr>
        <p:xfrm>
          <a:off x="414866" y="758569"/>
          <a:ext cx="8475196" cy="4749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776"/>
                <a:gridCol w="2434284"/>
                <a:gridCol w="1920337"/>
                <a:gridCol w="2118799"/>
              </a:tblGrid>
              <a:tr h="13030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Component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Allotted (min)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Questions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Minutes per question</a:t>
                      </a:r>
                      <a:endParaRPr lang="en-US" sz="2800" dirty="0"/>
                    </a:p>
                  </a:txBody>
                  <a:tcPr/>
                </a:tc>
              </a:tr>
              <a:tr h="71455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Reading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1.25</a:t>
                      </a:r>
                      <a:endParaRPr lang="en-US" sz="2800" dirty="0"/>
                    </a:p>
                  </a:txBody>
                  <a:tcPr/>
                </a:tc>
              </a:tr>
              <a:tr h="13030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Writing &amp; Language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0.80</a:t>
                      </a:r>
                      <a:endParaRPr lang="en-US" sz="2800" dirty="0"/>
                    </a:p>
                  </a:txBody>
                  <a:tcPr/>
                </a:tc>
              </a:tr>
              <a:tr h="71455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Essay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/>
                </a:tc>
              </a:tr>
              <a:tr h="71455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1.38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579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7266" y="987905"/>
            <a:ext cx="76732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SAT Score Reporting</a:t>
            </a:r>
          </a:p>
          <a:p>
            <a:endParaRPr lang="en-US" sz="3600" dirty="0"/>
          </a:p>
          <a:p>
            <a:pPr algn="ctr"/>
            <a:r>
              <a:rPr lang="en-US" sz="3600" dirty="0" smtClean="0"/>
              <a:t>ONE Total Score</a:t>
            </a:r>
          </a:p>
          <a:p>
            <a:pPr algn="ctr"/>
            <a:endParaRPr lang="en-US" sz="3600" dirty="0"/>
          </a:p>
          <a:p>
            <a:pPr algn="ctr"/>
            <a:r>
              <a:rPr lang="en-US" sz="5400" dirty="0" smtClean="0">
                <a:solidFill>
                  <a:srgbClr val="0000FF"/>
                </a:solidFill>
              </a:rPr>
              <a:t>400-1600 Scale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964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913" y="599801"/>
            <a:ext cx="8255397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 Score Reporting…continued</a:t>
            </a:r>
          </a:p>
          <a:p>
            <a:endParaRPr lang="en-US" sz="1200" dirty="0"/>
          </a:p>
          <a:p>
            <a:pPr algn="ctr"/>
            <a:r>
              <a:rPr lang="en-US" sz="4400" dirty="0" smtClean="0"/>
              <a:t>TWO Section </a:t>
            </a:r>
            <a:r>
              <a:rPr lang="en-US" sz="4400" dirty="0" smtClean="0"/>
              <a:t>Scores of </a:t>
            </a:r>
            <a:r>
              <a:rPr lang="en-US" sz="4400" dirty="0" smtClean="0">
                <a:solidFill>
                  <a:srgbClr val="0000FF"/>
                </a:solidFill>
              </a:rPr>
              <a:t>200-800</a:t>
            </a:r>
            <a:endParaRPr lang="en-US" sz="4400" dirty="0" smtClean="0">
              <a:solidFill>
                <a:srgbClr val="0000FF"/>
              </a:solidFill>
            </a:endParaRPr>
          </a:p>
          <a:p>
            <a:endParaRPr lang="en-US" sz="3600" dirty="0"/>
          </a:p>
          <a:p>
            <a:pPr algn="ctr"/>
            <a:r>
              <a:rPr lang="en-US" sz="3600" dirty="0" smtClean="0"/>
              <a:t>Evidence Based Reading &amp; </a:t>
            </a:r>
            <a:r>
              <a:rPr lang="en-US" sz="3600" dirty="0" smtClean="0"/>
              <a:t>Writing</a:t>
            </a:r>
            <a:endParaRPr lang="en-US" sz="3600" dirty="0">
              <a:solidFill>
                <a:srgbClr val="0000FF"/>
              </a:solidFill>
            </a:endParaRP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Math</a:t>
            </a:r>
            <a:endParaRPr lang="en-US" sz="3600" dirty="0" smtClean="0"/>
          </a:p>
          <a:p>
            <a:endParaRPr lang="en-US" sz="3600" dirty="0"/>
          </a:p>
          <a:p>
            <a:pPr algn="ctr"/>
            <a:r>
              <a:rPr lang="en-US" sz="3600" dirty="0" smtClean="0"/>
              <a:t>(The sum of these is the total score)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043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596" y="564519"/>
            <a:ext cx="869639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 Score Reporting…continued</a:t>
            </a:r>
          </a:p>
          <a:p>
            <a:endParaRPr lang="en-US" sz="1200" dirty="0"/>
          </a:p>
          <a:p>
            <a:r>
              <a:rPr lang="en-US" sz="3600" dirty="0" smtClean="0"/>
              <a:t>TWO Cross Test </a:t>
            </a:r>
            <a:r>
              <a:rPr lang="en-US" sz="3600" dirty="0" smtClean="0"/>
              <a:t>Scores</a:t>
            </a:r>
          </a:p>
          <a:p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combined from</a:t>
            </a:r>
            <a:r>
              <a:rPr lang="en-US" sz="3600" dirty="0" smtClean="0"/>
              <a:t> all parts of the SAT test</a:t>
            </a:r>
          </a:p>
          <a:p>
            <a:r>
              <a:rPr lang="en-US" sz="3600" dirty="0"/>
              <a:t>Earn a 10-40 “point” scaled score in</a:t>
            </a:r>
          </a:p>
          <a:p>
            <a:r>
              <a:rPr lang="en-US" sz="3600" dirty="0">
                <a:solidFill>
                  <a:srgbClr val="0000FF"/>
                </a:solidFill>
              </a:rPr>
              <a:t>Analysis in Science</a:t>
            </a:r>
          </a:p>
          <a:p>
            <a:r>
              <a:rPr lang="en-US" sz="3600" dirty="0"/>
              <a:t>Or </a:t>
            </a:r>
          </a:p>
          <a:p>
            <a:r>
              <a:rPr lang="en-US" sz="3600" dirty="0">
                <a:solidFill>
                  <a:srgbClr val="0000FF"/>
                </a:solidFill>
              </a:rPr>
              <a:t>Analysis in History/Social Studies</a:t>
            </a:r>
          </a:p>
          <a:p>
            <a:endParaRPr lang="en-US" sz="3600" dirty="0" smtClean="0"/>
          </a:p>
          <a:p>
            <a:r>
              <a:rPr lang="en-US" sz="2800" dirty="0" smtClean="0"/>
              <a:t>About 21Q from the 2 related reading passages</a:t>
            </a:r>
            <a:endParaRPr lang="en-US" sz="2800" dirty="0" smtClean="0"/>
          </a:p>
          <a:p>
            <a:r>
              <a:rPr lang="en-US" sz="2800" dirty="0" smtClean="0"/>
              <a:t>About 6Q from 1 related expression of ideas passage</a:t>
            </a:r>
          </a:p>
          <a:p>
            <a:r>
              <a:rPr lang="en-US" sz="2800" dirty="0" smtClean="0"/>
              <a:t>About 7-9Q from math</a:t>
            </a:r>
            <a:endParaRPr lang="en-US" sz="28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30405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6956" y="599801"/>
            <a:ext cx="869639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 Score Reporting…continued</a:t>
            </a:r>
          </a:p>
          <a:p>
            <a:endParaRPr lang="en-US" sz="1200" dirty="0"/>
          </a:p>
          <a:p>
            <a:r>
              <a:rPr lang="en-US" sz="3600" dirty="0" smtClean="0"/>
              <a:t>Evidence Based Reading &amp; Writing</a:t>
            </a:r>
          </a:p>
          <a:p>
            <a:endParaRPr lang="en-US" sz="1200" dirty="0"/>
          </a:p>
          <a:p>
            <a:pPr algn="ctr"/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Has 2 Test Scores –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earn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10-40 “points”</a:t>
            </a:r>
          </a:p>
          <a:p>
            <a:pPr algn="ctr"/>
            <a:r>
              <a:rPr lang="en-US" sz="3200" dirty="0" smtClean="0"/>
              <a:t>Reading</a:t>
            </a:r>
          </a:p>
          <a:p>
            <a:pPr algn="ctr"/>
            <a:r>
              <a:rPr lang="en-US" sz="3200" dirty="0" smtClean="0"/>
              <a:t>Writing &amp; Language</a:t>
            </a:r>
          </a:p>
          <a:p>
            <a:endParaRPr lang="en-US" sz="1200" dirty="0" smtClean="0"/>
          </a:p>
          <a:p>
            <a:pPr algn="ctr"/>
            <a:r>
              <a:rPr lang="en-US" sz="3600" dirty="0" smtClean="0">
                <a:solidFill>
                  <a:srgbClr val="3E6802"/>
                </a:solidFill>
              </a:rPr>
              <a:t>Has 4 </a:t>
            </a:r>
            <a:r>
              <a:rPr lang="en-US" sz="3600" dirty="0" err="1" smtClean="0">
                <a:solidFill>
                  <a:srgbClr val="3E6802"/>
                </a:solidFill>
              </a:rPr>
              <a:t>Subscores</a:t>
            </a:r>
            <a:r>
              <a:rPr lang="en-US" sz="3600" dirty="0" smtClean="0">
                <a:solidFill>
                  <a:srgbClr val="3E6802"/>
                </a:solidFill>
              </a:rPr>
              <a:t> – </a:t>
            </a:r>
            <a:r>
              <a:rPr lang="en-US" sz="3600" dirty="0" smtClean="0">
                <a:solidFill>
                  <a:srgbClr val="3E6802"/>
                </a:solidFill>
              </a:rPr>
              <a:t>earn </a:t>
            </a:r>
            <a:r>
              <a:rPr lang="en-US" sz="3600" dirty="0" smtClean="0">
                <a:solidFill>
                  <a:srgbClr val="3E6802"/>
                </a:solidFill>
              </a:rPr>
              <a:t>1-15 “points”</a:t>
            </a:r>
          </a:p>
          <a:p>
            <a:pPr algn="ctr"/>
            <a:r>
              <a:rPr lang="en-US" sz="3200" dirty="0" smtClean="0"/>
              <a:t>Words in Context</a:t>
            </a:r>
          </a:p>
          <a:p>
            <a:pPr algn="ctr"/>
            <a:r>
              <a:rPr lang="en-US" sz="3200" dirty="0" smtClean="0"/>
              <a:t>Command of Evidence</a:t>
            </a:r>
          </a:p>
          <a:p>
            <a:pPr algn="ctr"/>
            <a:r>
              <a:rPr lang="en-US" sz="3200" dirty="0" smtClean="0"/>
              <a:t>Expression of Ideas</a:t>
            </a:r>
          </a:p>
          <a:p>
            <a:pPr algn="ctr"/>
            <a:r>
              <a:rPr lang="en-US" sz="3200" dirty="0" smtClean="0"/>
              <a:t>Standard English Conventions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0306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913" y="599801"/>
            <a:ext cx="82553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 Score Reporting…continued</a:t>
            </a:r>
          </a:p>
          <a:p>
            <a:endParaRPr lang="en-US" sz="1200" dirty="0"/>
          </a:p>
          <a:p>
            <a:r>
              <a:rPr lang="en-US" sz="3600" dirty="0" smtClean="0"/>
              <a:t>Math</a:t>
            </a:r>
          </a:p>
          <a:p>
            <a:endParaRPr lang="en-US" sz="1200" dirty="0"/>
          </a:p>
          <a:p>
            <a:pPr algn="ctr"/>
            <a:r>
              <a:rPr lang="en-US" sz="3600" dirty="0" smtClean="0">
                <a:solidFill>
                  <a:srgbClr val="3E6802"/>
                </a:solidFill>
              </a:rPr>
              <a:t>Has 1 Test Score – </a:t>
            </a:r>
            <a:r>
              <a:rPr lang="en-US" sz="3600" dirty="0" smtClean="0">
                <a:solidFill>
                  <a:srgbClr val="3E6802"/>
                </a:solidFill>
              </a:rPr>
              <a:t>earn 10</a:t>
            </a:r>
            <a:r>
              <a:rPr lang="en-US" sz="3600" dirty="0" smtClean="0">
                <a:solidFill>
                  <a:srgbClr val="3E6802"/>
                </a:solidFill>
              </a:rPr>
              <a:t>-40 “points”</a:t>
            </a:r>
          </a:p>
          <a:p>
            <a:pPr algn="ctr"/>
            <a:r>
              <a:rPr lang="en-US" sz="3600" dirty="0" smtClean="0"/>
              <a:t>Math</a:t>
            </a:r>
          </a:p>
          <a:p>
            <a:endParaRPr lang="en-US" sz="1200" dirty="0" smtClean="0"/>
          </a:p>
          <a:p>
            <a:pPr algn="ctr"/>
            <a:r>
              <a:rPr lang="en-US" sz="3600" dirty="0" smtClean="0">
                <a:solidFill>
                  <a:srgbClr val="3E6802"/>
                </a:solidFill>
              </a:rPr>
              <a:t>Has 3 </a:t>
            </a:r>
            <a:r>
              <a:rPr lang="en-US" sz="3600" dirty="0" err="1" smtClean="0">
                <a:solidFill>
                  <a:srgbClr val="3E6802"/>
                </a:solidFill>
              </a:rPr>
              <a:t>Subscores</a:t>
            </a:r>
            <a:r>
              <a:rPr lang="en-US" sz="3600" dirty="0" smtClean="0">
                <a:solidFill>
                  <a:srgbClr val="3E6802"/>
                </a:solidFill>
              </a:rPr>
              <a:t> – </a:t>
            </a:r>
            <a:r>
              <a:rPr lang="en-US" sz="3600" dirty="0" smtClean="0">
                <a:solidFill>
                  <a:srgbClr val="3E6802"/>
                </a:solidFill>
              </a:rPr>
              <a:t>earn </a:t>
            </a:r>
            <a:r>
              <a:rPr lang="en-US" sz="3600" dirty="0" smtClean="0">
                <a:solidFill>
                  <a:srgbClr val="3E6802"/>
                </a:solidFill>
              </a:rPr>
              <a:t>1-15 “points”</a:t>
            </a:r>
          </a:p>
          <a:p>
            <a:pPr algn="ctr"/>
            <a:r>
              <a:rPr lang="en-US" sz="3600" dirty="0" smtClean="0"/>
              <a:t>Heart of Algebra</a:t>
            </a:r>
          </a:p>
          <a:p>
            <a:pPr algn="ctr"/>
            <a:r>
              <a:rPr lang="en-US" sz="3600" dirty="0" smtClean="0"/>
              <a:t>Passport to </a:t>
            </a:r>
            <a:r>
              <a:rPr lang="en-US" sz="3600" dirty="0" smtClean="0"/>
              <a:t>Advanced </a:t>
            </a:r>
            <a:r>
              <a:rPr lang="en-US" sz="3600" dirty="0" smtClean="0"/>
              <a:t>Mathematics</a:t>
            </a:r>
          </a:p>
          <a:p>
            <a:pPr algn="ctr"/>
            <a:r>
              <a:rPr lang="en-US" sz="3600" dirty="0" smtClean="0"/>
              <a:t>Problem Solving &amp; Data Analysis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7347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628" y="943312"/>
            <a:ext cx="3982224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352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49" y="634498"/>
            <a:ext cx="7647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529B"/>
                </a:solidFill>
              </a:rPr>
              <a:t>Testing Manuals</a:t>
            </a:r>
            <a:endParaRPr lang="en-US" sz="2400" b="1" dirty="0">
              <a:solidFill>
                <a:srgbClr val="00529B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1395749"/>
            <a:ext cx="788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626262"/>
              </a:solidFill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848902" y="6326827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2126B37-FE68-EA48-ADE8-64B29A53A5F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996" y="1395749"/>
            <a:ext cx="3336268" cy="4395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1381665"/>
            <a:ext cx="3374383" cy="440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16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8118" y="553852"/>
            <a:ext cx="7924800" cy="639763"/>
          </a:xfrm>
          <a:prstGeom prst="rect">
            <a:avLst/>
          </a:prstGeom>
        </p:spPr>
        <p:txBody>
          <a:bodyPr vert="horz" anchor="ctr" anchorCtr="0"/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1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Score Reporting on the SAT Suite of Assessments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73" y="1936565"/>
            <a:ext cx="8961624" cy="213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609600" y="1193615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574675" indent="-3984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741363" indent="-3365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914400" indent="-28098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10287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14859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19431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24003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28575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346075" indent="-342900">
              <a:spcBef>
                <a:spcPts val="400"/>
              </a:spcBef>
              <a:spcAft>
                <a:spcPts val="600"/>
              </a:spcAft>
              <a:buClr>
                <a:srgbClr val="F7931D"/>
              </a:buClr>
              <a:buSzPct val="80000"/>
              <a:buFont typeface="Lucida Grande"/>
              <a:buChar char="+"/>
            </a:pPr>
            <a:r>
              <a:rPr lang="en-US" altLang="en-US" sz="2400" dirty="0">
                <a:solidFill>
                  <a:srgbClr val="626262"/>
                </a:solidFill>
                <a:latin typeface="Arial" pitchFamily="34" charset="0"/>
                <a:cs typeface="Arial"/>
              </a:rPr>
              <a:t>Section Scores will be placed on a vertical scale.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Calibri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126B37-FE68-EA48-ADE8-64B29A53A5F4}" type="slidenum">
              <a:rPr lang="en-US">
                <a:solidFill>
                  <a:srgbClr val="7E8B7A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>
              <a:solidFill>
                <a:srgbClr val="7E8B7A"/>
              </a:solidFill>
              <a:ea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173" y="4521200"/>
            <a:ext cx="8961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Provides consistent feedback across assessments</a:t>
            </a:r>
          </a:p>
          <a:p>
            <a:pPr algn="ctr"/>
            <a:r>
              <a:rPr lang="en-US" sz="3200" dirty="0" smtClean="0"/>
              <a:t>Indicates if students are making “on target” progress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9954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4095885"/>
            <a:ext cx="5497456" cy="246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3032"/>
            <a:ext cx="4673600" cy="219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868911"/>
            <a:ext cx="8229600" cy="107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6075" indent="-342900" algn="l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F7931D"/>
              </a:buClr>
              <a:buSzPct val="80000"/>
              <a:buFont typeface="Lucida Grande"/>
              <a:buChar char="+"/>
              <a:defRPr sz="2000" kern="1200">
                <a:solidFill>
                  <a:srgbClr val="626262"/>
                </a:solidFill>
                <a:latin typeface="Arial"/>
                <a:ea typeface="ＭＳ Ｐゴシック" charset="0"/>
                <a:cs typeface="Arial"/>
              </a:defRPr>
            </a:lvl1pPr>
            <a:lvl2pPr marL="631825" indent="-233363" algn="l" rtl="0" eaLnBrk="0" fontAlgn="base" hangingPunct="0">
              <a:spcBef>
                <a:spcPts val="400"/>
              </a:spcBef>
              <a:spcAft>
                <a:spcPts val="600"/>
              </a:spcAft>
              <a:buClrTx/>
              <a:buFont typeface="Lucida Grande"/>
              <a:buChar char="-"/>
              <a:defRPr kern="1200">
                <a:solidFill>
                  <a:srgbClr val="626262"/>
                </a:solidFill>
                <a:latin typeface="Arial"/>
                <a:ea typeface="ＭＳ Ｐゴシック" charset="0"/>
                <a:cs typeface="Arial"/>
              </a:defRPr>
            </a:lvl2pPr>
            <a:lvl3pPr marL="858838" indent="-227013" algn="l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7E8B7A"/>
              </a:buClr>
              <a:buFont typeface="Symbol" charset="0"/>
              <a:buChar char="-"/>
              <a:defRPr sz="1600" kern="1200">
                <a:solidFill>
                  <a:srgbClr val="626262"/>
                </a:solidFill>
                <a:latin typeface="Arial"/>
                <a:ea typeface="ＭＳ Ｐゴシック" charset="0"/>
                <a:cs typeface="Arial"/>
              </a:defRPr>
            </a:lvl3pPr>
            <a:lvl4pPr marL="1030288" indent="-171450" algn="l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7E8B7A"/>
              </a:buClr>
              <a:buFont typeface="Arial" charset="0"/>
              <a:buChar char="•"/>
              <a:defRPr sz="1400" kern="1200">
                <a:solidFill>
                  <a:srgbClr val="626262"/>
                </a:solidFill>
                <a:latin typeface="Arial"/>
                <a:ea typeface="ＭＳ Ｐゴシック" charset="0"/>
                <a:cs typeface="Arial"/>
              </a:defRPr>
            </a:lvl4pPr>
            <a:lvl5pPr marL="1201738" indent="-171450" algn="l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7E8B7A"/>
              </a:buClr>
              <a:buFont typeface="Symbol" charset="0"/>
              <a:buChar char="-"/>
              <a:defRPr sz="1200" kern="1200">
                <a:solidFill>
                  <a:srgbClr val="62626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>
                <a:latin typeface="Arial" pitchFamily="34" charset="0"/>
              </a:rPr>
              <a:t>This same concept will hold true for the </a:t>
            </a:r>
          </a:p>
          <a:p>
            <a:r>
              <a:rPr lang="en-US" altLang="en-US" sz="2400" b="1" dirty="0" smtClean="0">
                <a:latin typeface="Arial" pitchFamily="34" charset="0"/>
              </a:rPr>
              <a:t>Test and Cross-Test Scores </a:t>
            </a:r>
            <a:r>
              <a:rPr lang="en-US" altLang="en-US" sz="2400" dirty="0" smtClean="0">
                <a:latin typeface="Arial" pitchFamily="34" charset="0"/>
              </a:rPr>
              <a:t>as well as</a:t>
            </a:r>
            <a:r>
              <a:rPr lang="en-US" altLang="en-US" sz="2400" b="1" dirty="0" smtClean="0">
                <a:latin typeface="Arial" pitchFamily="34" charset="0"/>
              </a:rPr>
              <a:t> Total Score</a:t>
            </a:r>
            <a:r>
              <a:rPr lang="en-US" altLang="en-US" sz="2400" dirty="0" smtClean="0">
                <a:latin typeface="Arial" pitchFamily="34" charset="0"/>
              </a:rPr>
              <a:t>.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05788" y="6465930"/>
            <a:ext cx="474662" cy="2413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Calibri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126B37-FE68-EA48-ADE8-64B29A53A5F4}" type="slidenum">
              <a:rPr lang="en-US">
                <a:solidFill>
                  <a:srgbClr val="7E8B7A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>
              <a:solidFill>
                <a:srgbClr val="7E8B7A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0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4041" y="1083088"/>
            <a:ext cx="65364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Pushing grades from Illuminate to </a:t>
            </a:r>
            <a:r>
              <a:rPr lang="en-US" sz="6000" dirty="0" err="1" smtClean="0"/>
              <a:t>MiStar</a:t>
            </a:r>
            <a:endParaRPr lang="en-US" sz="6000" dirty="0" smtClean="0"/>
          </a:p>
          <a:p>
            <a:pPr algn="ctr"/>
            <a:endParaRPr lang="en-US" sz="6000" dirty="0"/>
          </a:p>
          <a:p>
            <a:pPr algn="ctr"/>
            <a:r>
              <a:rPr lang="en-US" sz="6000" dirty="0" smtClean="0"/>
              <a:t>Yes, you can!!!</a:t>
            </a:r>
          </a:p>
        </p:txBody>
      </p:sp>
    </p:spTree>
    <p:extLst>
      <p:ext uri="{BB962C8B-B14F-4D97-AF65-F5344CB8AC3E}">
        <p14:creationId xmlns:p14="http://schemas.microsoft.com/office/powerpoint/2010/main" val="2449803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7515" y="617441"/>
            <a:ext cx="844943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Reading Test</a:t>
            </a:r>
          </a:p>
          <a:p>
            <a:pPr algn="ctr"/>
            <a:endParaRPr lang="en-US" sz="1200" dirty="0" smtClean="0"/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/>
              <a:t>5 passages, 1 fiction, 2 science           2 history/social studies</a:t>
            </a:r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/>
              <a:t>Read passages, interpret informational graphics</a:t>
            </a:r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/>
              <a:t>Locate </a:t>
            </a:r>
            <a:r>
              <a:rPr lang="en-US" sz="4000" dirty="0" smtClean="0"/>
              <a:t>information </a:t>
            </a:r>
            <a:r>
              <a:rPr lang="en-US" sz="4000" dirty="0" smtClean="0"/>
              <a:t>&amp; show</a:t>
            </a:r>
            <a:r>
              <a:rPr lang="en-US" sz="4000" dirty="0" smtClean="0"/>
              <a:t> </a:t>
            </a:r>
            <a:r>
              <a:rPr lang="en-US" sz="4000" dirty="0" smtClean="0"/>
              <a:t>understanding </a:t>
            </a:r>
            <a:r>
              <a:rPr lang="en-US" sz="4000" dirty="0" smtClean="0"/>
              <a:t>of what </a:t>
            </a:r>
            <a:r>
              <a:rPr lang="en-US" sz="4000" dirty="0" smtClean="0"/>
              <a:t>the author’s words imply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4056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2794" y="617440"/>
            <a:ext cx="859055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Writing and Language </a:t>
            </a:r>
            <a:r>
              <a:rPr lang="en-US" sz="4000" dirty="0" smtClean="0">
                <a:solidFill>
                  <a:srgbClr val="0000FF"/>
                </a:solidFill>
              </a:rPr>
              <a:t>Test</a:t>
            </a:r>
          </a:p>
          <a:p>
            <a:pPr algn="ctr"/>
            <a:endParaRPr lang="en-US" sz="4000" dirty="0" smtClean="0">
              <a:solidFill>
                <a:srgbClr val="0000FF"/>
              </a:solidFill>
            </a:endParaRPr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>
                <a:solidFill>
                  <a:srgbClr val="0000FF"/>
                </a:solidFill>
              </a:rPr>
              <a:t>20Q</a:t>
            </a:r>
            <a:r>
              <a:rPr lang="en-US" sz="4000" dirty="0" smtClean="0"/>
              <a:t> Standard English Conventions, students read the passage, find mistakes &amp; weaknesses and fix them</a:t>
            </a:r>
          </a:p>
          <a:p>
            <a:pPr marL="571500" indent="-571500" algn="ctr">
              <a:buFont typeface="Arial"/>
              <a:buChar char="•"/>
            </a:pPr>
            <a:endParaRPr lang="en-US" sz="1200" dirty="0" smtClean="0"/>
          </a:p>
          <a:p>
            <a:pPr marL="571500" indent="-571500" algn="ctr">
              <a:buFont typeface="Arial"/>
              <a:buChar char="•"/>
            </a:pPr>
            <a:endParaRPr lang="en-US" sz="1200" dirty="0" smtClean="0"/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>
                <a:solidFill>
                  <a:srgbClr val="0000FF"/>
                </a:solidFill>
              </a:rPr>
              <a:t>24Q</a:t>
            </a:r>
            <a:r>
              <a:rPr lang="en-US" sz="4000" dirty="0" smtClean="0"/>
              <a:t> on “Expression of Ideas” passages</a:t>
            </a:r>
            <a:r>
              <a:rPr lang="en-US" sz="4000" dirty="0" smtClean="0"/>
              <a:t>, careers</a:t>
            </a:r>
            <a:r>
              <a:rPr lang="en-US" sz="4000" dirty="0" smtClean="0"/>
              <a:t>, humanities, history/social studies, science</a:t>
            </a:r>
          </a:p>
        </p:txBody>
      </p:sp>
    </p:spTree>
    <p:extLst>
      <p:ext uri="{BB962C8B-B14F-4D97-AF65-F5344CB8AC3E}">
        <p14:creationId xmlns:p14="http://schemas.microsoft.com/office/powerpoint/2010/main" val="1618849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154" y="610136"/>
            <a:ext cx="862583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Quick </a:t>
            </a:r>
            <a:r>
              <a:rPr lang="en-US" sz="4000" dirty="0" smtClean="0"/>
              <a:t>Facts -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English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4000" dirty="0" smtClean="0"/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/>
              <a:t>All questions are multiple choice and based on </a:t>
            </a:r>
            <a:r>
              <a:rPr lang="en-US" sz="4000" dirty="0" smtClean="0"/>
              <a:t>passages</a:t>
            </a:r>
          </a:p>
          <a:p>
            <a:pPr algn="ctr"/>
            <a:endParaRPr lang="en-US" dirty="0" smtClean="0"/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/>
              <a:t>Some passages have tables, charts, and graphs, but no math is </a:t>
            </a:r>
            <a:r>
              <a:rPr lang="en-US" sz="4000" dirty="0" smtClean="0"/>
              <a:t>required</a:t>
            </a:r>
          </a:p>
          <a:p>
            <a:pPr marL="571500" indent="-571500" algn="ctr">
              <a:buFont typeface="Arial"/>
              <a:buChar char="•"/>
            </a:pPr>
            <a:endParaRPr lang="en-US" dirty="0" smtClean="0"/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/>
              <a:t>Prior topic knowledge is never tested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3373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877" y="590447"/>
            <a:ext cx="85552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History/Social Studies and Science</a:t>
            </a:r>
          </a:p>
          <a:p>
            <a:endParaRPr lang="en-US" sz="4000" dirty="0" smtClean="0"/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/>
              <a:t>Draw on reading skills needed most to succeed in those subjects</a:t>
            </a:r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/>
              <a:t>Answers are based only on the content stated in or implied by the passage</a:t>
            </a:r>
          </a:p>
          <a:p>
            <a:pPr marL="571500" indent="-571500" algn="ctr">
              <a:buFont typeface="Arial"/>
              <a:buChar char="•"/>
            </a:pPr>
            <a:r>
              <a:rPr lang="en-US" sz="4000" dirty="0" smtClean="0"/>
              <a:t>Interpret data, consider implications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2015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877" y="559454"/>
            <a:ext cx="855527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Math Test</a:t>
            </a:r>
          </a:p>
          <a:p>
            <a:pPr marL="571500" indent="-571500" algn="ctr">
              <a:spcAft>
                <a:spcPts val="600"/>
              </a:spcAft>
              <a:buFont typeface="Arial"/>
              <a:buChar char="•"/>
            </a:pPr>
            <a:r>
              <a:rPr lang="en-US" sz="3600" i="1" u="sng" dirty="0" smtClean="0">
                <a:solidFill>
                  <a:srgbClr val="0000FF"/>
                </a:solidFill>
              </a:rPr>
              <a:t>Heart of Algebra</a:t>
            </a:r>
            <a:r>
              <a:rPr lang="en-US" sz="3600" dirty="0" smtClean="0"/>
              <a:t> (19Q), linear equations and systems</a:t>
            </a:r>
          </a:p>
          <a:p>
            <a:pPr marL="571500" indent="-571500" algn="ctr">
              <a:spcAft>
                <a:spcPts val="600"/>
              </a:spcAft>
              <a:buFont typeface="Arial"/>
              <a:buChar char="•"/>
            </a:pPr>
            <a:r>
              <a:rPr lang="en-US" sz="3600" i="1" u="sng" dirty="0" smtClean="0">
                <a:solidFill>
                  <a:srgbClr val="0000FF"/>
                </a:solidFill>
              </a:rPr>
              <a:t>Problem Solving and Data Analysis</a:t>
            </a:r>
            <a:r>
              <a:rPr lang="en-US" sz="3600" dirty="0" smtClean="0"/>
              <a:t> (17Q)</a:t>
            </a:r>
          </a:p>
          <a:p>
            <a:pPr marL="571500" indent="-571500" algn="ctr">
              <a:spcAft>
                <a:spcPts val="600"/>
              </a:spcAft>
              <a:buFont typeface="Arial"/>
              <a:buChar char="•"/>
            </a:pPr>
            <a:endParaRPr lang="en-US" sz="1200" dirty="0" smtClean="0"/>
          </a:p>
          <a:p>
            <a:pPr marL="571500" indent="-571500" algn="ctr">
              <a:spcAft>
                <a:spcPts val="600"/>
              </a:spcAft>
              <a:buFont typeface="Arial"/>
              <a:buChar char="•"/>
            </a:pPr>
            <a:r>
              <a:rPr lang="en-US" sz="3600" i="1" u="sng" dirty="0" smtClean="0">
                <a:solidFill>
                  <a:srgbClr val="0000FF"/>
                </a:solidFill>
              </a:rPr>
              <a:t>Passport to Advanced Math</a:t>
            </a:r>
            <a:r>
              <a:rPr lang="en-US" sz="3600" dirty="0" smtClean="0"/>
              <a:t> (16Q), manipulating complex equations</a:t>
            </a:r>
          </a:p>
          <a:p>
            <a:pPr marL="571500" indent="-571500" algn="ctr">
              <a:spcAft>
                <a:spcPts val="600"/>
              </a:spcAft>
              <a:buFont typeface="Arial"/>
              <a:buChar char="•"/>
            </a:pPr>
            <a:endParaRPr lang="en-US" sz="1200" dirty="0" smtClean="0"/>
          </a:p>
          <a:p>
            <a:pPr marL="571500" indent="-571500" algn="ctr">
              <a:spcAft>
                <a:spcPts val="600"/>
              </a:spcAft>
              <a:buFont typeface="Arial"/>
              <a:buChar char="•"/>
            </a:pPr>
            <a:r>
              <a:rPr lang="en-US" sz="3600" i="1" u="sng" dirty="0" smtClean="0">
                <a:solidFill>
                  <a:srgbClr val="0000FF"/>
                </a:solidFill>
              </a:rPr>
              <a:t>Additional Topics</a:t>
            </a:r>
            <a:r>
              <a:rPr lang="en-US" sz="3600" dirty="0" smtClean="0"/>
              <a:t> (6Q), geometry and trigonometry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9122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877" y="559454"/>
            <a:ext cx="85552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Math Test</a:t>
            </a:r>
          </a:p>
          <a:p>
            <a:pPr algn="ctr"/>
            <a:r>
              <a:rPr lang="en-US" sz="4000" dirty="0" smtClean="0"/>
              <a:t>58 Total Questions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20Q</a:t>
            </a:r>
            <a:r>
              <a:rPr lang="en-US" sz="4000" dirty="0" smtClean="0"/>
              <a:t> No Calculator, 25 minutes</a:t>
            </a:r>
          </a:p>
          <a:p>
            <a:pPr algn="ctr"/>
            <a:r>
              <a:rPr lang="en-US" sz="4000" dirty="0" smtClean="0"/>
              <a:t>5 are grid-in numerical answers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38Q</a:t>
            </a:r>
            <a:r>
              <a:rPr lang="en-US" sz="4000" dirty="0" smtClean="0"/>
              <a:t> Calculator, 55 minutes</a:t>
            </a:r>
          </a:p>
          <a:p>
            <a:pPr algn="ctr"/>
            <a:r>
              <a:rPr lang="en-US" sz="4000" dirty="0" smtClean="0"/>
              <a:t>8 are grid-in numerical answers</a:t>
            </a:r>
          </a:p>
          <a:p>
            <a:pPr algn="ctr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37859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876" y="564517"/>
            <a:ext cx="85376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Quick Facts - </a:t>
            </a:r>
            <a:r>
              <a:rPr lang="en-US" sz="4000" dirty="0" smtClean="0">
                <a:solidFill>
                  <a:srgbClr val="3E6802"/>
                </a:solidFill>
              </a:rPr>
              <a:t>Math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Math multiple choice or</a:t>
            </a:r>
          </a:p>
          <a:p>
            <a:pPr algn="ctr"/>
            <a:r>
              <a:rPr lang="en-US" sz="4000" dirty="0">
                <a:solidFill>
                  <a:srgbClr val="BF4D00"/>
                </a:solidFill>
              </a:rPr>
              <a:t>G</a:t>
            </a:r>
            <a:r>
              <a:rPr lang="en-US" sz="4000" dirty="0" smtClean="0">
                <a:solidFill>
                  <a:srgbClr val="BF4D00"/>
                </a:solidFill>
              </a:rPr>
              <a:t>rid-in </a:t>
            </a:r>
            <a:r>
              <a:rPr lang="en-US" sz="4000" dirty="0" smtClean="0"/>
              <a:t>requiring a numerical answer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Sometimes there are several questions about a single scenario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1827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0"/>
            <a:ext cx="43338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64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564601"/>
            <a:ext cx="84973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BF4D00"/>
                </a:solidFill>
              </a:rPr>
              <a:t>Grid-In</a:t>
            </a:r>
          </a:p>
          <a:p>
            <a:pPr algn="ctr"/>
            <a:r>
              <a:rPr lang="en-US" sz="4000" dirty="0" smtClean="0"/>
              <a:t>Only the marked circles are graded not the numbers written</a:t>
            </a:r>
          </a:p>
          <a:p>
            <a:pPr algn="ctr"/>
            <a:endParaRPr lang="en-US" dirty="0"/>
          </a:p>
          <a:p>
            <a:pPr algn="ctr"/>
            <a:r>
              <a:rPr lang="en-US" sz="4000" dirty="0" smtClean="0"/>
              <a:t>Can start anywhere in grid</a:t>
            </a:r>
          </a:p>
          <a:p>
            <a:pPr algn="ctr"/>
            <a:r>
              <a:rPr lang="en-US" sz="4000" dirty="0" smtClean="0"/>
              <a:t>There are only four total places to write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Can include decimal point </a:t>
            </a:r>
          </a:p>
          <a:p>
            <a:pPr algn="ctr"/>
            <a:r>
              <a:rPr lang="en-US" sz="4000" dirty="0" smtClean="0"/>
              <a:t>or divided-by line</a:t>
            </a:r>
          </a:p>
        </p:txBody>
      </p:sp>
    </p:spTree>
    <p:extLst>
      <p:ext uri="{BB962C8B-B14F-4D97-AF65-F5344CB8AC3E}">
        <p14:creationId xmlns:p14="http://schemas.microsoft.com/office/powerpoint/2010/main" val="32202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564601"/>
            <a:ext cx="84973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BF4D00"/>
                </a:solidFill>
              </a:rPr>
              <a:t>Grid-In</a:t>
            </a:r>
          </a:p>
          <a:p>
            <a:pPr algn="ctr"/>
            <a:r>
              <a:rPr lang="en-US" sz="4000" dirty="0" smtClean="0"/>
              <a:t>Can be a decimal or a fraction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Only positive numbers and zero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47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4041" y="1083088"/>
            <a:ext cx="65364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1</a:t>
            </a:r>
            <a:r>
              <a:rPr lang="en-US" sz="6000" baseline="30000" dirty="0" smtClean="0"/>
              <a:t>st</a:t>
            </a:r>
            <a:r>
              <a:rPr lang="en-US" sz="6000" dirty="0" smtClean="0"/>
              <a:t> – create a </a:t>
            </a:r>
            <a:r>
              <a:rPr lang="en-US" sz="6000" dirty="0" err="1" smtClean="0"/>
              <a:t>MiStar</a:t>
            </a:r>
            <a:r>
              <a:rPr lang="en-US" sz="6000" dirty="0" smtClean="0"/>
              <a:t> task for the score</a:t>
            </a:r>
          </a:p>
          <a:p>
            <a:pPr algn="ctr"/>
            <a:endParaRPr lang="en-US" sz="6000" dirty="0" smtClean="0"/>
          </a:p>
          <a:p>
            <a:pPr algn="ctr"/>
            <a:r>
              <a:rPr lang="en-US" sz="6000" dirty="0" smtClean="0"/>
              <a:t>2</a:t>
            </a:r>
            <a:r>
              <a:rPr lang="en-US" sz="6000" baseline="30000" dirty="0" smtClean="0"/>
              <a:t>nd</a:t>
            </a:r>
            <a:r>
              <a:rPr lang="en-US" sz="6000" dirty="0" smtClean="0"/>
              <a:t> – scan results into Illuminate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67941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564601"/>
            <a:ext cx="84973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Grid-In</a:t>
            </a:r>
          </a:p>
          <a:p>
            <a:pPr algn="ctr"/>
            <a:r>
              <a:rPr lang="en-US" sz="4000" dirty="0" smtClean="0"/>
              <a:t>Do not need to reduce to lowest terms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Mixed numbers must be gridded as improper fractions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If a repeating decimal, must grid most accurate value that will fit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4864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16-03-04 13.52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57" y="690935"/>
            <a:ext cx="8665440" cy="543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726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16-03-04 13.53.0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53"/>
          <a:stretch/>
        </p:blipFill>
        <p:spPr>
          <a:xfrm>
            <a:off x="224106" y="577655"/>
            <a:ext cx="8803663" cy="42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43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16-03-04 13.53.0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86"/>
          <a:stretch/>
        </p:blipFill>
        <p:spPr>
          <a:xfrm>
            <a:off x="480733" y="821653"/>
            <a:ext cx="8232461" cy="50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06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7485" y="746957"/>
            <a:ext cx="855338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One </a:t>
            </a:r>
            <a:r>
              <a:rPr lang="en-US" sz="4000" dirty="0" smtClean="0">
                <a:solidFill>
                  <a:srgbClr val="0000FF"/>
                </a:solidFill>
              </a:rPr>
              <a:t>Essay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Read a passage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Explain how the author builds an argument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Support your explanation with evidence from the passage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2133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133" y="634914"/>
            <a:ext cx="864676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Essay Prompt</a:t>
            </a:r>
            <a:endParaRPr lang="en-US" sz="4000" dirty="0"/>
          </a:p>
          <a:p>
            <a:pPr algn="ctr"/>
            <a:r>
              <a:rPr lang="en-US" sz="4000" dirty="0" smtClean="0"/>
              <a:t>Nearly Identical Every Time</a:t>
            </a:r>
          </a:p>
          <a:p>
            <a:pPr algn="ctr"/>
            <a:endParaRPr lang="en-US" sz="4000" dirty="0"/>
          </a:p>
          <a:p>
            <a:pPr algn="ctr"/>
            <a:r>
              <a:rPr lang="en-US" sz="4400" b="1" i="1" dirty="0" smtClean="0">
                <a:solidFill>
                  <a:srgbClr val="008000"/>
                </a:solidFill>
              </a:rPr>
              <a:t>As you read the passage below, </a:t>
            </a:r>
          </a:p>
          <a:p>
            <a:pPr algn="ctr"/>
            <a:r>
              <a:rPr lang="en-US" sz="4400" b="1" i="1" dirty="0" smtClean="0">
                <a:solidFill>
                  <a:srgbClr val="008000"/>
                </a:solidFill>
              </a:rPr>
              <a:t>consider how [the author] uses evidence, such as facts or examples, </a:t>
            </a:r>
          </a:p>
          <a:p>
            <a:pPr algn="ctr"/>
            <a:r>
              <a:rPr lang="en-US" sz="4400" b="1" i="1" dirty="0" smtClean="0">
                <a:solidFill>
                  <a:srgbClr val="008000"/>
                </a:solidFill>
              </a:rPr>
              <a:t>to support claims.</a:t>
            </a:r>
            <a:endParaRPr lang="en-US" sz="4400" b="1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934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6160" y="560218"/>
            <a:ext cx="855338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Essay Prompt, consider: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Evidence – facts or examples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Reasoning – develop ideas, connect claims and evidence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Stylistic or Persuasive elements – </a:t>
            </a:r>
          </a:p>
          <a:p>
            <a:pPr algn="ctr"/>
            <a:r>
              <a:rPr lang="en-US" sz="4000" dirty="0" smtClean="0"/>
              <a:t>word choice or appeals to emotion to add power to the ideas expressed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249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8941" y="859001"/>
            <a:ext cx="81985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Write an essay in which you explain how the author 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builds an argument</a:t>
            </a:r>
            <a:r>
              <a:rPr lang="en-US" sz="4000" dirty="0" smtClean="0"/>
              <a:t> 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to persuade the audience</a:t>
            </a:r>
          </a:p>
        </p:txBody>
      </p:sp>
    </p:spTree>
    <p:extLst>
      <p:ext uri="{BB962C8B-B14F-4D97-AF65-F5344CB8AC3E}">
        <p14:creationId xmlns:p14="http://schemas.microsoft.com/office/powerpoint/2010/main" val="15206082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106" y="634914"/>
            <a:ext cx="86654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 the essay: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Analyze how the author uses the features listed</a:t>
            </a:r>
            <a:r>
              <a:rPr lang="en-US" sz="4000" dirty="0"/>
              <a:t> </a:t>
            </a:r>
            <a:r>
              <a:rPr lang="en-US" sz="4000" dirty="0" smtClean="0"/>
              <a:t>to strengthen the logic and persuasiveness of the argument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Focus on most relevant features</a:t>
            </a: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Do not explain whether you agree or not</a:t>
            </a:r>
          </a:p>
        </p:txBody>
      </p:sp>
    </p:spTree>
    <p:extLst>
      <p:ext uri="{BB962C8B-B14F-4D97-AF65-F5344CB8AC3E}">
        <p14:creationId xmlns:p14="http://schemas.microsoft.com/office/powerpoint/2010/main" val="4068182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537" y="672261"/>
            <a:ext cx="84973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 addition to the SAT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ACT </a:t>
            </a:r>
            <a:r>
              <a:rPr lang="en-US" sz="4000" dirty="0" err="1" smtClean="0"/>
              <a:t>WorkKeys</a:t>
            </a:r>
            <a:r>
              <a:rPr lang="en-US" sz="4000" dirty="0" smtClean="0"/>
              <a:t> – Job Skills Test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M-Step Science, 50 minutes, on-line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M-Step Social Studies, 50 minutes, </a:t>
            </a:r>
          </a:p>
          <a:p>
            <a:pPr algn="ctr"/>
            <a:r>
              <a:rPr lang="en-US" sz="4000" dirty="0" smtClean="0"/>
              <a:t>on-line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401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16-03-11 15.56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2" y="784305"/>
            <a:ext cx="8782723" cy="4051473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5770735" y="4835778"/>
            <a:ext cx="1699472" cy="175611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87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127" y="1064414"/>
            <a:ext cx="72647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Science and Social Studies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Using current Michigan HSCEs</a:t>
            </a:r>
          </a:p>
          <a:p>
            <a:pPr algn="ctr"/>
            <a:r>
              <a:rPr lang="en-US" sz="4000" dirty="0" smtClean="0"/>
              <a:t>Until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2019-2020</a:t>
            </a:r>
          </a:p>
          <a:p>
            <a:pPr algn="ctr"/>
            <a:r>
              <a:rPr lang="en-US" sz="4000" dirty="0" smtClean="0"/>
              <a:t>New Content, Alignment and 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36941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829" y="1101762"/>
            <a:ext cx="74702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8000"/>
                </a:solidFill>
              </a:rPr>
              <a:t>Sample</a:t>
            </a:r>
          </a:p>
          <a:p>
            <a:pPr algn="ctr"/>
            <a:r>
              <a:rPr lang="en-US" sz="9600" dirty="0" smtClean="0">
                <a:solidFill>
                  <a:srgbClr val="008000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5687741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829" y="1101762"/>
            <a:ext cx="74702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8000"/>
                </a:solidFill>
              </a:rPr>
              <a:t>Today’s </a:t>
            </a:r>
          </a:p>
          <a:p>
            <a:pPr algn="ctr"/>
            <a:r>
              <a:rPr lang="en-US" sz="9600" dirty="0" smtClean="0">
                <a:solidFill>
                  <a:srgbClr val="008000"/>
                </a:solidFill>
              </a:rPr>
              <a:t>Challenge</a:t>
            </a:r>
          </a:p>
        </p:txBody>
      </p:sp>
    </p:spTree>
    <p:extLst>
      <p:ext uri="{BB962C8B-B14F-4D97-AF65-F5344CB8AC3E}">
        <p14:creationId xmlns:p14="http://schemas.microsoft.com/office/powerpoint/2010/main" val="11384378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835" y="634914"/>
            <a:ext cx="857206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8000"/>
                </a:solidFill>
              </a:rPr>
              <a:t>Submit your ideas via e-mail to: </a:t>
            </a:r>
            <a:r>
              <a:rPr lang="en-US" sz="8800" dirty="0" err="1" smtClean="0">
                <a:solidFill>
                  <a:srgbClr val="008000"/>
                </a:solidFill>
              </a:rPr>
              <a:t>bhsschoolimprove</a:t>
            </a:r>
            <a:endParaRPr lang="en-US" sz="880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8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16-03-11 15.58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90" y="649387"/>
            <a:ext cx="8153400" cy="595603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541590" y="3137221"/>
            <a:ext cx="2726625" cy="1437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1457" y="4575113"/>
            <a:ext cx="3268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Choose the </a:t>
            </a:r>
            <a:r>
              <a:rPr lang="en-US" sz="4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MiStar</a:t>
            </a:r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task</a:t>
            </a:r>
          </a:p>
        </p:txBody>
      </p:sp>
      <p:sp>
        <p:nvSpPr>
          <p:cNvPr id="5" name="Down Arrow 4"/>
          <p:cNvSpPr/>
          <p:nvPr/>
        </p:nvSpPr>
        <p:spPr>
          <a:xfrm>
            <a:off x="6807225" y="784305"/>
            <a:ext cx="429537" cy="13071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35189" y="404185"/>
            <a:ext cx="17088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Select </a:t>
            </a:r>
          </a:p>
          <a:p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one </a:t>
            </a:r>
          </a:p>
          <a:p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64242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16-03-11 16.06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25" y="1647219"/>
            <a:ext cx="7440322" cy="36001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50732" y="723889"/>
            <a:ext cx="3268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2929"/>
                </a:solidFill>
              </a:rPr>
              <a:t>CLICK</a:t>
            </a:r>
            <a:endParaRPr lang="en-US" sz="5400" b="1" dirty="0">
              <a:solidFill>
                <a:srgbClr val="FF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3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3578" y="1157784"/>
            <a:ext cx="513576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Thank</a:t>
            </a:r>
          </a:p>
          <a:p>
            <a:pPr algn="ctr"/>
            <a:r>
              <a:rPr lang="en-US" sz="5400" dirty="0" smtClean="0"/>
              <a:t>Teresa Habsburg</a:t>
            </a:r>
          </a:p>
        </p:txBody>
      </p:sp>
    </p:spTree>
    <p:extLst>
      <p:ext uri="{BB962C8B-B14F-4D97-AF65-F5344CB8AC3E}">
        <p14:creationId xmlns:p14="http://schemas.microsoft.com/office/powerpoint/2010/main" val="261354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2965211"/>
            <a:ext cx="7754112" cy="729254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Tuesday, April 12, 2016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1260" y="2166176"/>
            <a:ext cx="65551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8000"/>
                </a:solidFill>
              </a:rPr>
              <a:t>SAT test</a:t>
            </a:r>
          </a:p>
          <a:p>
            <a:pPr algn="ctr"/>
            <a:r>
              <a:rPr lang="en-US" sz="7200" dirty="0" smtClean="0">
                <a:solidFill>
                  <a:srgbClr val="008000"/>
                </a:solidFill>
              </a:rPr>
              <a:t>Tuesday</a:t>
            </a:r>
          </a:p>
          <a:p>
            <a:pPr algn="ctr"/>
            <a:r>
              <a:rPr lang="en-US" sz="7200" dirty="0" smtClean="0">
                <a:solidFill>
                  <a:srgbClr val="008000"/>
                </a:solidFill>
              </a:rPr>
              <a:t>April 12, 2016</a:t>
            </a:r>
            <a:endParaRPr lang="en-US" sz="7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7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Old </a:t>
            </a:r>
            <a:r>
              <a:rPr lang="en-US" sz="7200" dirty="0" smtClean="0"/>
              <a:t>vs. </a:t>
            </a:r>
            <a:r>
              <a:rPr lang="en-US" sz="7200" dirty="0" smtClean="0"/>
              <a:t>New </a:t>
            </a:r>
            <a:r>
              <a:rPr lang="en-US" sz="7200" dirty="0" smtClean="0"/>
              <a:t>SAT</a:t>
            </a:r>
            <a:endParaRPr lang="en-US" sz="7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71933"/>
              </p:ext>
            </p:extLst>
          </p:nvPr>
        </p:nvGraphicFramePr>
        <p:xfrm>
          <a:off x="284163" y="1908596"/>
          <a:ext cx="8773584" cy="4781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6792"/>
                <a:gridCol w="4386792"/>
              </a:tblGrid>
              <a:tr h="3456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OLD SAT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SAT</a:t>
                      </a:r>
                      <a:endParaRPr lang="en-US" dirty="0"/>
                    </a:p>
                  </a:txBody>
                  <a:tcPr/>
                </a:tc>
              </a:tr>
              <a:tr h="7776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hours, 45 minutes (included essay)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0" dirty="0" smtClean="0"/>
                        <a:t> hours, plus 50 min essay</a:t>
                      </a:r>
                      <a:endParaRPr lang="en-US" sz="2400" dirty="0"/>
                    </a:p>
                  </a:txBody>
                  <a:tcPr/>
                </a:tc>
              </a:tr>
              <a:tr h="7776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Critical Reading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Evidence Based Reading and Writing</a:t>
                      </a:r>
                      <a:endParaRPr lang="en-US" sz="2400" dirty="0"/>
                    </a:p>
                  </a:txBody>
                  <a:tcPr/>
                </a:tc>
              </a:tr>
              <a:tr h="11232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Scoring</a:t>
                      </a:r>
                      <a:r>
                        <a:rPr lang="en-US" sz="2400" baseline="0" dirty="0" smtClean="0"/>
                        <a:t> included a penalty for guessing incorrectly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penalty for guessing</a:t>
                      </a:r>
                      <a:r>
                        <a:rPr lang="en-US" sz="2400" baseline="0" dirty="0" smtClean="0"/>
                        <a:t> – answers only count as positive points</a:t>
                      </a:r>
                      <a:endParaRPr lang="en-US" sz="2400" dirty="0"/>
                    </a:p>
                  </a:txBody>
                  <a:tcPr/>
                </a:tc>
              </a:tr>
              <a:tr h="7776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Focus on general reasoning and vocabulary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Focus</a:t>
                      </a:r>
                      <a:r>
                        <a:rPr lang="en-US" sz="2400" baseline="0" dirty="0" smtClean="0"/>
                        <a:t> on research-based College and Career readiness skills</a:t>
                      </a:r>
                    </a:p>
                  </a:txBody>
                  <a:tcPr/>
                </a:tc>
              </a:tr>
              <a:tr h="75811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Final</a:t>
                      </a:r>
                      <a:r>
                        <a:rPr lang="en-US" sz="2400" baseline="0" dirty="0" smtClean="0"/>
                        <a:t> “scores” of 600-2400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Final “scores” of 400-1600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57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1440</TotalTime>
  <Words>951</Words>
  <Application>Microsoft Macintosh PowerPoint</Application>
  <PresentationFormat>On-screen Show (4:3)</PresentationFormat>
  <Paragraphs>231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Spectrum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Old vs. New SAT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Brighton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Test</dc:title>
  <dc:creator>staff</dc:creator>
  <cp:lastModifiedBy>staff</cp:lastModifiedBy>
  <cp:revision>90</cp:revision>
  <dcterms:created xsi:type="dcterms:W3CDTF">2016-03-04T17:51:46Z</dcterms:created>
  <dcterms:modified xsi:type="dcterms:W3CDTF">2016-03-11T21:42:53Z</dcterms:modified>
</cp:coreProperties>
</file>