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9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9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0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1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5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2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0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1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828B-3E67-4DC7-8985-81E7DA1F80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F9B9-C135-4F90-A8C5-E0D2003B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3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through Illuminate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0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970269"/>
              </p:ext>
            </p:extLst>
          </p:nvPr>
        </p:nvGraphicFramePr>
        <p:xfrm>
          <a:off x="762000" y="1295400"/>
          <a:ext cx="7548563" cy="5269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233"/>
                <a:gridCol w="686233"/>
                <a:gridCol w="686233"/>
                <a:gridCol w="686233"/>
                <a:gridCol w="686233"/>
                <a:gridCol w="686233"/>
                <a:gridCol w="686233"/>
                <a:gridCol w="686233"/>
                <a:gridCol w="686233"/>
                <a:gridCol w="686233"/>
                <a:gridCol w="686233"/>
              </a:tblGrid>
              <a:tr h="1653809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200" dirty="0">
                          <a:effectLst/>
                        </a:rPr>
                        <a:t>Question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200" dirty="0">
                          <a:effectLst/>
                        </a:rPr>
                        <a:t>% Points Earned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200" dirty="0">
                          <a:effectLst/>
                        </a:rPr>
                        <a:t># Correct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200" dirty="0">
                          <a:effectLst/>
                        </a:rPr>
                        <a:t># Incorrect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200">
                          <a:effectLst/>
                        </a:rPr>
                        <a:t>Points Possible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>
                          <a:effectLst/>
                        </a:rPr>
                        <a:t>No Response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>
                          <a:effectLst/>
                        </a:rPr>
                        <a:t>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</a:tr>
              <a:tr h="587965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750">
                          <a:effectLst/>
                        </a:rPr>
                        <a:t>28.9%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11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87965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750">
                          <a:effectLst/>
                        </a:rPr>
                        <a:t>28.9%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11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675461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750">
                          <a:effectLst/>
                        </a:rPr>
                        <a:t>34.2%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13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87965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750">
                          <a:effectLst/>
                        </a:rPr>
                        <a:t>34.2%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13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87965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750">
                          <a:effectLst/>
                        </a:rPr>
                        <a:t>36.8%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14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87965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750">
                          <a:effectLst/>
                        </a:rPr>
                        <a:t>39.5%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15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Response Frequency Report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941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Response Frequency by Standard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04226"/>
              </p:ext>
            </p:extLst>
          </p:nvPr>
        </p:nvGraphicFramePr>
        <p:xfrm>
          <a:off x="609599" y="1550078"/>
          <a:ext cx="7924796" cy="4622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436"/>
                <a:gridCol w="720436"/>
                <a:gridCol w="720436"/>
                <a:gridCol w="720436"/>
                <a:gridCol w="720436"/>
                <a:gridCol w="720436"/>
                <a:gridCol w="720436"/>
                <a:gridCol w="720436"/>
                <a:gridCol w="720436"/>
                <a:gridCol w="720436"/>
                <a:gridCol w="720436"/>
              </a:tblGrid>
              <a:tr h="1475241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200" dirty="0">
                          <a:effectLst/>
                        </a:rPr>
                        <a:t>Question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200">
                          <a:effectLst/>
                        </a:rPr>
                        <a:t>% Points Earned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200">
                          <a:effectLst/>
                        </a:rPr>
                        <a:t># Correct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200">
                          <a:effectLst/>
                        </a:rPr>
                        <a:t># Incorrect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200">
                          <a:effectLst/>
                        </a:rPr>
                        <a:t>Points Possible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 dirty="0">
                          <a:effectLst/>
                        </a:rPr>
                        <a:t>No Response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50">
                          <a:effectLst/>
                        </a:rPr>
                        <a:t>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38100" marB="38100" anchor="b"/>
                </a:tc>
              </a:tr>
              <a:tr h="524480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effectLst/>
                        </a:rPr>
                        <a:t>36.8%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14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24480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effectLst/>
                        </a:rPr>
                        <a:t>39.5%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15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24480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effectLst/>
                        </a:rPr>
                        <a:t>42.1%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16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24480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effectLst/>
                        </a:rPr>
                        <a:t>68.4%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u="none" strike="noStrike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23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24480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effectLst/>
                        </a:rPr>
                        <a:t>81.6%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31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24480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Q37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 algn="r">
                        <a:lnSpc>
                          <a:spcPts val="1425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effectLst/>
                        </a:rPr>
                        <a:t>86.8%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</a:rPr>
                        <a:t>33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4600" y="943897"/>
            <a:ext cx="3988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GLAHSCE.SOC.9-12.4.3.2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 descr="https://brighton.illuminateed.com/live/images/icons/book-op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6708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400800" y="913119"/>
            <a:ext cx="14141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61.6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altLang="en-US" sz="32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%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2666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4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Response Frequency by Standard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998390"/>
              </p:ext>
            </p:extLst>
          </p:nvPr>
        </p:nvGraphicFramePr>
        <p:xfrm>
          <a:off x="533398" y="1672428"/>
          <a:ext cx="8077201" cy="4118771"/>
        </p:xfrm>
        <a:graphic>
          <a:graphicData uri="http://schemas.openxmlformats.org/drawingml/2006/table">
            <a:tbl>
              <a:tblPr/>
              <a:tblGrid>
                <a:gridCol w="762002"/>
                <a:gridCol w="706580"/>
                <a:gridCol w="734291"/>
                <a:gridCol w="734291"/>
                <a:gridCol w="734291"/>
                <a:gridCol w="734291"/>
                <a:gridCol w="734291"/>
                <a:gridCol w="734291"/>
                <a:gridCol w="734291"/>
                <a:gridCol w="734291"/>
                <a:gridCol w="734291"/>
              </a:tblGrid>
              <a:tr h="1766826">
                <a:tc>
                  <a:txBody>
                    <a:bodyPr/>
                    <a:lstStyle/>
                    <a:p>
                      <a:pPr algn="l" fontAlgn="b"/>
                      <a:r>
                        <a:rPr lang="en-US" b="1" dirty="0">
                          <a:effectLst/>
                        </a:rPr>
                        <a:t>Question</a:t>
                      </a:r>
                    </a:p>
                  </a:txBody>
                  <a:tcPr marL="47625" marR="47625" marT="3810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 dirty="0">
                          <a:effectLst/>
                        </a:rPr>
                        <a:t>% Points Earned</a:t>
                      </a:r>
                    </a:p>
                  </a:txBody>
                  <a:tcPr marL="47625" marR="47625" marT="3810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>
                          <a:effectLst/>
                        </a:rPr>
                        <a:t># Correct</a:t>
                      </a:r>
                    </a:p>
                  </a:txBody>
                  <a:tcPr marL="47625" marR="47625" marT="3810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>
                          <a:effectLst/>
                        </a:rPr>
                        <a:t># Incorrect</a:t>
                      </a:r>
                    </a:p>
                  </a:txBody>
                  <a:tcPr marL="47625" marR="47625" marT="3810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>
                          <a:effectLst/>
                        </a:rPr>
                        <a:t>Points Possible</a:t>
                      </a:r>
                    </a:p>
                  </a:txBody>
                  <a:tcPr marL="47625" marR="47625" marT="3810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 dirty="0">
                          <a:solidFill>
                            <a:srgbClr val="5A5A5A"/>
                          </a:solidFill>
                          <a:effectLst/>
                        </a:rPr>
                        <a:t>No Response</a:t>
                      </a:r>
                      <a:endParaRPr lang="en-US" b="1" dirty="0">
                        <a:effectLst/>
                      </a:endParaRPr>
                    </a:p>
                  </a:txBody>
                  <a:tcPr marL="47625" marR="47625" marT="3810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>
                          <a:solidFill>
                            <a:srgbClr val="5A5A5A"/>
                          </a:solidFill>
                          <a:effectLst/>
                        </a:rPr>
                        <a:t>A</a:t>
                      </a:r>
                      <a:endParaRPr lang="en-US" b="1">
                        <a:effectLst/>
                      </a:endParaRPr>
                    </a:p>
                  </a:txBody>
                  <a:tcPr marL="47625" marR="47625" marT="3810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>
                          <a:solidFill>
                            <a:srgbClr val="5A5A5A"/>
                          </a:solidFill>
                          <a:effectLst/>
                        </a:rPr>
                        <a:t>B</a:t>
                      </a:r>
                      <a:endParaRPr lang="en-US" b="1">
                        <a:effectLst/>
                      </a:endParaRPr>
                    </a:p>
                  </a:txBody>
                  <a:tcPr marL="47625" marR="47625" marT="3810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>
                          <a:solidFill>
                            <a:srgbClr val="5A5A5A"/>
                          </a:solidFill>
                          <a:effectLst/>
                        </a:rPr>
                        <a:t>C</a:t>
                      </a:r>
                      <a:endParaRPr lang="en-US" b="1">
                        <a:effectLst/>
                      </a:endParaRPr>
                    </a:p>
                  </a:txBody>
                  <a:tcPr marL="47625" marR="47625" marT="3810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>
                          <a:solidFill>
                            <a:srgbClr val="5A5A5A"/>
                          </a:solidFill>
                          <a:effectLst/>
                        </a:rPr>
                        <a:t>D</a:t>
                      </a:r>
                      <a:endParaRPr lang="en-US" b="1">
                        <a:effectLst/>
                      </a:endParaRPr>
                    </a:p>
                  </a:txBody>
                  <a:tcPr marL="47625" marR="47625" marT="3810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>
                          <a:solidFill>
                            <a:srgbClr val="5A5A5A"/>
                          </a:solidFill>
                          <a:effectLst/>
                        </a:rPr>
                        <a:t>E</a:t>
                      </a:r>
                      <a:endParaRPr lang="en-US" b="1">
                        <a:effectLst/>
                      </a:endParaRPr>
                    </a:p>
                  </a:txBody>
                  <a:tcPr marL="47625" marR="47625" marT="3810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389"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88CC"/>
                          </a:solidFill>
                          <a:effectLst/>
                        </a:rPr>
                        <a:t>Q33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55.3%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u="none" strike="noStrike">
                          <a:solidFill>
                            <a:srgbClr val="349934"/>
                          </a:solidFill>
                          <a:effectLst/>
                        </a:rPr>
                        <a:t>21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u="none" strike="noStrike">
                          <a:solidFill>
                            <a:srgbClr val="C57E74"/>
                          </a:solidFill>
                          <a:effectLst/>
                        </a:rPr>
                        <a:t>17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88CC"/>
                          </a:solidFill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0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10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4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u="none" strike="noStrike">
                          <a:solidFill>
                            <a:srgbClr val="349934"/>
                          </a:solidFill>
                          <a:effectLst/>
                        </a:rPr>
                        <a:t>21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3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0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70389"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88CC"/>
                          </a:solidFill>
                          <a:effectLst/>
                        </a:rPr>
                        <a:t>Q43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55.3%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u="none" strike="noStrike">
                          <a:solidFill>
                            <a:srgbClr val="349934"/>
                          </a:solidFill>
                          <a:effectLst/>
                        </a:rPr>
                        <a:t>21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u="none" strike="noStrike">
                          <a:solidFill>
                            <a:srgbClr val="C57E74"/>
                          </a:solidFill>
                          <a:effectLst/>
                        </a:rPr>
                        <a:t>17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88CC"/>
                          </a:solidFill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0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7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7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3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u="none" strike="noStrike">
                          <a:solidFill>
                            <a:srgbClr val="349934"/>
                          </a:solidFill>
                          <a:effectLst/>
                        </a:rPr>
                        <a:t>21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0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70389"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88CC"/>
                          </a:solidFill>
                          <a:effectLst/>
                        </a:rPr>
                        <a:t>Q24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65.8%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u="none" strike="noStrike">
                          <a:solidFill>
                            <a:srgbClr val="349934"/>
                          </a:solidFill>
                          <a:effectLst/>
                        </a:rPr>
                        <a:t>25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u="none" strike="noStrike">
                          <a:solidFill>
                            <a:srgbClr val="C57E74"/>
                          </a:solidFill>
                          <a:effectLst/>
                        </a:rPr>
                        <a:t>13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88CC"/>
                          </a:solidFill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0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6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3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u="none" strike="noStrike">
                          <a:solidFill>
                            <a:srgbClr val="349934"/>
                          </a:solidFill>
                          <a:effectLst/>
                        </a:rPr>
                        <a:t>25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4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0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70389"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88CC"/>
                          </a:solidFill>
                          <a:effectLst/>
                        </a:rPr>
                        <a:t>Q26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71.1%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u="none" strike="noStrike">
                          <a:solidFill>
                            <a:srgbClr val="349934"/>
                          </a:solidFill>
                          <a:effectLst/>
                        </a:rPr>
                        <a:t>27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u="none" strike="noStrike">
                          <a:solidFill>
                            <a:srgbClr val="C57E74"/>
                          </a:solidFill>
                          <a:effectLst/>
                        </a:rPr>
                        <a:t>11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88CC"/>
                          </a:solidFill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0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u="none" strike="noStrike">
                          <a:solidFill>
                            <a:srgbClr val="349934"/>
                          </a:solidFill>
                          <a:effectLst/>
                        </a:rPr>
                        <a:t>27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8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0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70389"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88CC"/>
                          </a:solidFill>
                          <a:effectLst/>
                        </a:rPr>
                        <a:t>Q29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71.1%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u="none" strike="noStrike">
                          <a:solidFill>
                            <a:srgbClr val="349934"/>
                          </a:solidFill>
                          <a:effectLst/>
                        </a:rPr>
                        <a:t>27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u="none" strike="noStrike">
                          <a:solidFill>
                            <a:srgbClr val="C57E74"/>
                          </a:solidFill>
                          <a:effectLst/>
                        </a:rPr>
                        <a:t>11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88CC"/>
                          </a:solidFill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0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6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5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u="none" strike="noStrike">
                          <a:solidFill>
                            <a:srgbClr val="349934"/>
                          </a:solidFill>
                          <a:effectLst/>
                        </a:rPr>
                        <a:t>27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C57E74"/>
                          </a:solidFill>
                          <a:effectLst/>
                        </a:rPr>
                        <a:t>0</a:t>
                      </a:r>
                      <a:endParaRPr lang="en-US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C57E74"/>
                          </a:solidFill>
                          <a:effectLst/>
                        </a:rPr>
                        <a:t>0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00200" y="984090"/>
            <a:ext cx="6629400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Stimulus-based passage   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64.4%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2666A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05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273</Words>
  <Application>Microsoft Office PowerPoint</Application>
  <PresentationFormat>On-screen Show (4:3)</PresentationFormat>
  <Paragraphs>227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Data through Illuminate Reports</vt:lpstr>
      <vt:lpstr>PowerPoint Presentation</vt:lpstr>
      <vt:lpstr>Response Frequency by Standard</vt:lpstr>
      <vt:lpstr>Response Frequency by Standard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2015-10-25T23:43:13Z</dcterms:created>
  <dcterms:modified xsi:type="dcterms:W3CDTF">2015-10-26T17:16:01Z</dcterms:modified>
</cp:coreProperties>
</file>