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58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59" r:id="rId19"/>
    <p:sldId id="274" r:id="rId20"/>
    <p:sldId id="275" r:id="rId21"/>
    <p:sldId id="276" r:id="rId22"/>
    <p:sldId id="279" r:id="rId23"/>
    <p:sldId id="281" r:id="rId24"/>
    <p:sldId id="280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3" autoAdjust="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1/17/16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1/17/16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1/17/16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1/17/16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1/17/16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1/17/16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1/17/16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1/17/16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1/17/16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1/17/16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 – PD, 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459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ITEMBANK ASSESSMENT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50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8614" y="618327"/>
            <a:ext cx="783652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USEFUL FOR</a:t>
            </a:r>
          </a:p>
          <a:p>
            <a:pPr algn="ctr"/>
            <a:r>
              <a:rPr lang="en-US" sz="4000" dirty="0" smtClean="0"/>
              <a:t>CREATING YOUR OWN TESTS</a:t>
            </a:r>
          </a:p>
          <a:p>
            <a:pPr algn="ctr"/>
            <a:r>
              <a:rPr lang="en-US" sz="4000" dirty="0" smtClean="0"/>
              <a:t>or</a:t>
            </a:r>
            <a:endParaRPr lang="en-US" sz="4000" dirty="0"/>
          </a:p>
          <a:p>
            <a:pPr algn="ctr"/>
            <a:r>
              <a:rPr lang="en-US" sz="4000" dirty="0" smtClean="0"/>
              <a:t>FINDING QUESTIONS FOR A NEW TEST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 smtClean="0"/>
              <a:t>New Assessment</a:t>
            </a:r>
          </a:p>
          <a:p>
            <a:pPr algn="ctr"/>
            <a:r>
              <a:rPr lang="en-US" sz="4000" dirty="0" smtClean="0"/>
              <a:t>Can be set up for </a:t>
            </a:r>
          </a:p>
          <a:p>
            <a:pPr algn="ctr"/>
            <a:r>
              <a:rPr lang="en-US" sz="4000" dirty="0" smtClean="0"/>
              <a:t>On-line Administration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87700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8614" y="618327"/>
            <a:ext cx="7836521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You will be taken to a new</a:t>
            </a:r>
          </a:p>
          <a:p>
            <a:pPr algn="ctr"/>
            <a:r>
              <a:rPr lang="en-US" sz="4000" dirty="0" smtClean="0"/>
              <a:t>Illuminate interface:</a:t>
            </a:r>
          </a:p>
          <a:p>
            <a:pPr algn="ctr"/>
            <a:endParaRPr lang="en-US" sz="4000" dirty="0"/>
          </a:p>
          <a:p>
            <a:pPr algn="ctr"/>
            <a:endParaRPr lang="en-US" sz="4000" dirty="0" smtClean="0"/>
          </a:p>
          <a:p>
            <a:pPr algn="ctr"/>
            <a:endParaRPr lang="en-US" sz="4000" dirty="0"/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You may have to set up a new password (use the same one)</a:t>
            </a:r>
          </a:p>
          <a:p>
            <a:pPr algn="ctr"/>
            <a:r>
              <a:rPr lang="en-US" sz="4000" dirty="0" smtClean="0"/>
              <a:t>Only need it this once</a:t>
            </a:r>
          </a:p>
          <a:p>
            <a:pPr algn="ctr"/>
            <a:endParaRPr lang="en-US" sz="4000" dirty="0"/>
          </a:p>
          <a:p>
            <a:pPr algn="ctr"/>
            <a:endParaRPr lang="en-US" sz="4000" dirty="0"/>
          </a:p>
        </p:txBody>
      </p:sp>
      <p:pic>
        <p:nvPicPr>
          <p:cNvPr id="4" name="Picture 3" descr="Screenshot 2016-01-17 17.32.1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14" y="2063350"/>
            <a:ext cx="7798805" cy="1517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382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8614" y="618327"/>
            <a:ext cx="783652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Choose from 4 options: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Assessment (Standard Mode)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 smtClean="0"/>
              <a:t>Assessment (Quick Mode)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 smtClean="0"/>
              <a:t>Item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 smtClean="0"/>
              <a:t>Passage</a:t>
            </a:r>
            <a:endParaRPr lang="en-US" sz="4000" dirty="0"/>
          </a:p>
          <a:p>
            <a:pPr algn="ct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587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4054" y="618327"/>
            <a:ext cx="860513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Item or Passage – write your own</a:t>
            </a:r>
          </a:p>
          <a:p>
            <a:pPr algn="ctr"/>
            <a:r>
              <a:rPr lang="en-US" sz="4000" dirty="0" smtClean="0"/>
              <a:t>Will be added to a data bank</a:t>
            </a:r>
          </a:p>
          <a:p>
            <a:pPr algn="ctr"/>
            <a:r>
              <a:rPr lang="en-US" sz="4000" dirty="0" smtClean="0"/>
              <a:t>Must know the standard</a:t>
            </a:r>
          </a:p>
          <a:p>
            <a:pPr algn="ctr"/>
            <a:endParaRPr lang="en-US" sz="4000" dirty="0"/>
          </a:p>
          <a:p>
            <a:pPr algn="ctr"/>
            <a:endParaRPr lang="en-US" sz="4000" dirty="0" smtClean="0"/>
          </a:p>
          <a:p>
            <a:pPr algn="ctr"/>
            <a:endParaRPr lang="en-US" sz="4000" dirty="0"/>
          </a:p>
        </p:txBody>
      </p:sp>
      <p:pic>
        <p:nvPicPr>
          <p:cNvPr id="2" name="Picture 1" descr="Screenshot 2016-01-17 17.36.2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935" y="2613549"/>
            <a:ext cx="8077200" cy="372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430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8614" y="618327"/>
            <a:ext cx="783652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Quick Mode</a:t>
            </a:r>
          </a:p>
          <a:p>
            <a:pPr algn="ctr"/>
            <a:r>
              <a:rPr lang="en-US" sz="4000" dirty="0" smtClean="0"/>
              <a:t>Know a Standard-Make a test</a:t>
            </a:r>
          </a:p>
          <a:p>
            <a:pPr algn="ctr"/>
            <a:endParaRPr lang="en-US" sz="4000" dirty="0"/>
          </a:p>
          <a:p>
            <a:pPr algn="ctr"/>
            <a:endParaRPr lang="en-US" sz="4000" dirty="0" smtClean="0"/>
          </a:p>
          <a:p>
            <a:pPr algn="ctr"/>
            <a:endParaRPr lang="en-US" sz="4000" dirty="0"/>
          </a:p>
          <a:p>
            <a:pPr algn="ctr"/>
            <a:endParaRPr lang="en-US" sz="4000" dirty="0" smtClean="0"/>
          </a:p>
          <a:p>
            <a:pPr algn="ctr"/>
            <a:endParaRPr lang="en-US" sz="4000" dirty="0" smtClean="0"/>
          </a:p>
          <a:p>
            <a:pPr algn="ctr"/>
            <a:endParaRPr lang="en-US" sz="4000" dirty="0" smtClean="0"/>
          </a:p>
        </p:txBody>
      </p:sp>
      <p:pic>
        <p:nvPicPr>
          <p:cNvPr id="4" name="Picture 3" descr="Screenshot 2016-01-17 17.59.0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14" y="1926369"/>
            <a:ext cx="7377151" cy="1867151"/>
          </a:xfrm>
          <a:prstGeom prst="rect">
            <a:avLst/>
          </a:prstGeom>
        </p:spPr>
      </p:pic>
      <p:pic>
        <p:nvPicPr>
          <p:cNvPr id="5" name="Picture 4" descr="Screenshot 2016-01-17 18.00.4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676" y="3867516"/>
            <a:ext cx="4888305" cy="2628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1050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8614" y="618327"/>
            <a:ext cx="7836521" cy="5755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INSPECT ® </a:t>
            </a:r>
            <a:r>
              <a:rPr lang="en-US" sz="4000" dirty="0" err="1" smtClean="0"/>
              <a:t>ItemBank</a:t>
            </a:r>
            <a:endParaRPr lang="en-US" sz="4000" dirty="0" smtClean="0"/>
          </a:p>
          <a:p>
            <a:pPr algn="ctr"/>
            <a:r>
              <a:rPr lang="en-US" sz="4000" dirty="0" smtClean="0"/>
              <a:t>All the new SBAC types </a:t>
            </a:r>
          </a:p>
          <a:p>
            <a:r>
              <a:rPr lang="en-US" sz="2400" dirty="0" smtClean="0"/>
              <a:t>MC</a:t>
            </a:r>
            <a:r>
              <a:rPr lang="en-US" sz="2400" dirty="0"/>
              <a:t>: Multiple choice</a:t>
            </a:r>
          </a:p>
          <a:p>
            <a:r>
              <a:rPr lang="en-US" sz="2400" dirty="0"/>
              <a:t>MS: Multiple choice – multiple correct</a:t>
            </a:r>
          </a:p>
          <a:p>
            <a:r>
              <a:rPr lang="en-US" sz="2400" dirty="0"/>
              <a:t>EBSR: Evidence-based selected response</a:t>
            </a:r>
          </a:p>
          <a:p>
            <a:r>
              <a:rPr lang="en-US" sz="2400" dirty="0"/>
              <a:t>ST/CR: Short text constructed response</a:t>
            </a:r>
          </a:p>
          <a:p>
            <a:r>
              <a:rPr lang="en-US" sz="2400" dirty="0"/>
              <a:t>EQ: Equation/Numeric</a:t>
            </a:r>
          </a:p>
          <a:p>
            <a:r>
              <a:rPr lang="en-US" sz="2400" dirty="0"/>
              <a:t>TI: Fill-in tables</a:t>
            </a:r>
          </a:p>
          <a:p>
            <a:r>
              <a:rPr lang="en-US" sz="2400" dirty="0"/>
              <a:t>DD: Drag and drop</a:t>
            </a:r>
          </a:p>
          <a:p>
            <a:r>
              <a:rPr lang="en-US" sz="2400" dirty="0"/>
              <a:t>G: Graphing</a:t>
            </a:r>
          </a:p>
          <a:p>
            <a:r>
              <a:rPr lang="en-US" sz="2400" dirty="0"/>
              <a:t>GI: Graphing Interaction/Multi-part</a:t>
            </a:r>
          </a:p>
          <a:p>
            <a:r>
              <a:rPr lang="en-US" sz="2400" dirty="0"/>
              <a:t>MA: Matching tables</a:t>
            </a:r>
          </a:p>
          <a:p>
            <a:r>
              <a:rPr lang="en-US" sz="2400" dirty="0"/>
              <a:t>HT: Hot text</a:t>
            </a:r>
          </a:p>
          <a:p>
            <a:r>
              <a:rPr lang="en-US" sz="2400" dirty="0"/>
              <a:t>(listening, technology enabled questions</a:t>
            </a:r>
            <a:r>
              <a:rPr lang="en-US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002026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8614" y="618327"/>
            <a:ext cx="783652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Quick Demo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 smtClean="0"/>
              <a:t>Brainstorm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 smtClean="0"/>
              <a:t>Share Out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 smtClean="0"/>
              <a:t>Challenge</a:t>
            </a:r>
          </a:p>
        </p:txBody>
      </p:sp>
    </p:spTree>
    <p:extLst>
      <p:ext uri="{BB962C8B-B14F-4D97-AF65-F5344CB8AC3E}">
        <p14:creationId xmlns:p14="http://schemas.microsoft.com/office/powerpoint/2010/main" val="3903312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PORTAL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194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8614" y="618327"/>
            <a:ext cx="783652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USEFUL FOR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SHARING TEST RESULTS WITH STUDENTS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 smtClean="0"/>
              <a:t>ADMINISTERING </a:t>
            </a:r>
          </a:p>
          <a:p>
            <a:pPr algn="ctr"/>
            <a:r>
              <a:rPr lang="en-US" sz="4000" dirty="0" smtClean="0"/>
              <a:t>ON-LINE TESTING</a:t>
            </a:r>
          </a:p>
        </p:txBody>
      </p:sp>
    </p:spTree>
    <p:extLst>
      <p:ext uri="{BB962C8B-B14F-4D97-AF65-F5344CB8AC3E}">
        <p14:creationId xmlns:p14="http://schemas.microsoft.com/office/powerpoint/2010/main" val="2187700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ASSESSMENT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48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8614" y="618327"/>
            <a:ext cx="783652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Manage Portal Access</a:t>
            </a:r>
          </a:p>
          <a:p>
            <a:pPr algn="ctr"/>
            <a:r>
              <a:rPr lang="en-US" sz="4000" dirty="0" smtClean="0"/>
              <a:t>Set up a temporary password</a:t>
            </a:r>
          </a:p>
          <a:p>
            <a:pPr algn="ctr"/>
            <a:r>
              <a:rPr lang="en-US" sz="4000" dirty="0" smtClean="0"/>
              <a:t>They change to their own</a:t>
            </a:r>
          </a:p>
          <a:p>
            <a:pPr algn="ctr"/>
            <a:endParaRPr lang="en-US" sz="4000" dirty="0" smtClean="0"/>
          </a:p>
        </p:txBody>
      </p:sp>
      <p:pic>
        <p:nvPicPr>
          <p:cNvPr id="4" name="Picture 3" descr="Screenshot 2016-01-17 18.31.5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88" y="2846169"/>
            <a:ext cx="8070447" cy="196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3825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8614" y="618327"/>
            <a:ext cx="783652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brighton.Illuminatehc.com</a:t>
            </a:r>
            <a:endParaRPr lang="en-US" sz="4000" dirty="0" smtClean="0"/>
          </a:p>
          <a:p>
            <a:pPr algn="ctr"/>
            <a:endParaRPr lang="en-US" sz="4000" dirty="0"/>
          </a:p>
          <a:p>
            <a:pPr algn="ctr"/>
            <a:r>
              <a:rPr lang="en-US" sz="4000" dirty="0" smtClean="0"/>
              <a:t>User name: Student ID</a:t>
            </a:r>
          </a:p>
          <a:p>
            <a:pPr algn="ctr"/>
            <a:endParaRPr lang="en-US" sz="4000" dirty="0" smtClean="0"/>
          </a:p>
          <a:p>
            <a:pPr algn="ctr"/>
            <a:endParaRPr lang="en-US" sz="4000" dirty="0" smtClean="0"/>
          </a:p>
          <a:p>
            <a:pPr algn="ctr"/>
            <a:endParaRPr lang="en-US" sz="4000" dirty="0"/>
          </a:p>
          <a:p>
            <a:pPr algn="ctr"/>
            <a:endParaRPr lang="en-US" sz="4000" dirty="0"/>
          </a:p>
        </p:txBody>
      </p:sp>
      <p:pic>
        <p:nvPicPr>
          <p:cNvPr id="5" name="Picture 4" descr="Screenshot 2016-01-17 18.36.4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757" y="2560782"/>
            <a:ext cx="7134743" cy="2887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73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6964" y="618327"/>
            <a:ext cx="9027036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Can see assessment results</a:t>
            </a:r>
          </a:p>
          <a:p>
            <a:pPr algn="ctr"/>
            <a:r>
              <a:rPr lang="en-US" sz="3900" dirty="0" smtClean="0"/>
              <a:t>ONLY question # &amp; correct/incorrect</a:t>
            </a:r>
          </a:p>
          <a:p>
            <a:pPr algn="ctr"/>
            <a:r>
              <a:rPr lang="en-US" sz="4000" dirty="0" smtClean="0"/>
              <a:t>Unless you add other permissions</a:t>
            </a:r>
          </a:p>
          <a:p>
            <a:pPr algn="ctr"/>
            <a:endParaRPr lang="en-US" sz="4000" dirty="0" smtClean="0"/>
          </a:p>
        </p:txBody>
      </p:sp>
      <p:pic>
        <p:nvPicPr>
          <p:cNvPr id="2" name="Picture 1" descr="Screenshot 2016-01-17 18.38.4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218" y="2662471"/>
            <a:ext cx="4138419" cy="3694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2026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6964" y="618327"/>
            <a:ext cx="90270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Can set up any test for on-line use</a:t>
            </a:r>
          </a:p>
          <a:p>
            <a:r>
              <a:rPr lang="en-US" sz="4000" dirty="0" smtClean="0"/>
              <a:t>Students will see the question</a:t>
            </a:r>
          </a:p>
          <a:p>
            <a:r>
              <a:rPr lang="en-US" sz="4000" dirty="0" smtClean="0"/>
              <a:t>If you created it in </a:t>
            </a:r>
          </a:p>
          <a:p>
            <a:r>
              <a:rPr lang="en-US" sz="4000" dirty="0" smtClean="0"/>
              <a:t>Illuminate </a:t>
            </a:r>
            <a:r>
              <a:rPr lang="en-US" sz="4000" dirty="0" err="1" smtClean="0"/>
              <a:t>Itembank</a:t>
            </a:r>
            <a:endParaRPr lang="en-US" sz="4000" dirty="0" smtClean="0"/>
          </a:p>
          <a:p>
            <a:endParaRPr lang="en-US" sz="4000" dirty="0" smtClean="0"/>
          </a:p>
          <a:p>
            <a:r>
              <a:rPr lang="en-US" sz="4000" dirty="0" smtClean="0"/>
              <a:t>Or just bubbles </a:t>
            </a:r>
          </a:p>
          <a:p>
            <a:r>
              <a:rPr lang="en-US" sz="4000" dirty="0" smtClean="0"/>
              <a:t>for paper test</a:t>
            </a:r>
          </a:p>
          <a:p>
            <a:pPr algn="ctr"/>
            <a:endParaRPr lang="en-US" sz="4000" dirty="0"/>
          </a:p>
          <a:p>
            <a:pPr algn="ctr"/>
            <a:endParaRPr lang="en-US" sz="4000" dirty="0" smtClean="0"/>
          </a:p>
        </p:txBody>
      </p:sp>
      <p:pic>
        <p:nvPicPr>
          <p:cNvPr id="4" name="Picture 3" descr="Screenshot 2016-01-17 18.42.1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467" y="2357600"/>
            <a:ext cx="3175795" cy="416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5963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8614" y="618327"/>
            <a:ext cx="783652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Quick Demo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 smtClean="0"/>
              <a:t>Brainstorm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 smtClean="0"/>
              <a:t>Share Out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 smtClean="0"/>
              <a:t>Challenge</a:t>
            </a:r>
          </a:p>
        </p:txBody>
      </p:sp>
    </p:spTree>
    <p:extLst>
      <p:ext uri="{BB962C8B-B14F-4D97-AF65-F5344CB8AC3E}">
        <p14:creationId xmlns:p14="http://schemas.microsoft.com/office/powerpoint/2010/main" val="3903312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8614" y="618327"/>
            <a:ext cx="783652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USEFUL FOR ADDING</a:t>
            </a:r>
          </a:p>
          <a:p>
            <a:pPr algn="ctr"/>
            <a:r>
              <a:rPr lang="en-US" sz="4000" dirty="0" smtClean="0"/>
              <a:t>A SINGLE SCORE or</a:t>
            </a:r>
          </a:p>
          <a:p>
            <a:pPr algn="ctr"/>
            <a:r>
              <a:rPr lang="en-US" sz="4000" dirty="0" smtClean="0"/>
              <a:t>A GROUP OF SCORES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 smtClean="0"/>
              <a:t>When each item is not assessed separately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45456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8614" y="618327"/>
            <a:ext cx="783652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NOTICE HOW ILLUMINATE</a:t>
            </a:r>
          </a:p>
          <a:p>
            <a:pPr algn="ctr"/>
            <a:r>
              <a:rPr lang="en-US" sz="4000" dirty="0" smtClean="0"/>
              <a:t>SETS UP TABS AND SUB-TABS</a:t>
            </a:r>
          </a:p>
          <a:p>
            <a:pPr algn="ctr"/>
            <a:endParaRPr lang="en-US" sz="4000" dirty="0"/>
          </a:p>
          <a:p>
            <a:pPr algn="ctr"/>
            <a:endParaRPr lang="en-US" sz="4000" dirty="0"/>
          </a:p>
        </p:txBody>
      </p:sp>
      <p:pic>
        <p:nvPicPr>
          <p:cNvPr id="2" name="Picture 1" descr="Screenshot 2016-01-17 17.20.0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2578100"/>
            <a:ext cx="7835900" cy="16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360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8614" y="618327"/>
            <a:ext cx="78365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ADD COLUMNS</a:t>
            </a:r>
          </a:p>
          <a:p>
            <a:pPr algn="ctr"/>
            <a:r>
              <a:rPr lang="en-US" sz="4000" dirty="0" smtClean="0"/>
              <a:t>CREATE A SPREADSHEET</a:t>
            </a:r>
            <a:endParaRPr lang="en-US" sz="4000" dirty="0"/>
          </a:p>
          <a:p>
            <a:pPr algn="ctr"/>
            <a:endParaRPr lang="en-US" sz="4000" dirty="0"/>
          </a:p>
        </p:txBody>
      </p:sp>
      <p:pic>
        <p:nvPicPr>
          <p:cNvPr id="2" name="Picture 1" descr="Screenshot 2016-01-17 17.17.5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466" y="2274670"/>
            <a:ext cx="7001071" cy="2573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973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8614" y="618327"/>
            <a:ext cx="78365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For example:</a:t>
            </a:r>
          </a:p>
          <a:p>
            <a:pPr algn="ctr"/>
            <a:endParaRPr lang="en-US" sz="4000" dirty="0"/>
          </a:p>
        </p:txBody>
      </p:sp>
      <p:pic>
        <p:nvPicPr>
          <p:cNvPr id="4" name="Picture 3" descr="Screenshot 2016-01-17 17.21.3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00" y="1498600"/>
            <a:ext cx="8051800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996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8614" y="618327"/>
            <a:ext cx="78365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Enter by student or by column</a:t>
            </a:r>
          </a:p>
          <a:p>
            <a:pPr algn="ctr"/>
            <a:endParaRPr lang="en-US" sz="4000" dirty="0" smtClean="0"/>
          </a:p>
        </p:txBody>
      </p:sp>
      <p:pic>
        <p:nvPicPr>
          <p:cNvPr id="2" name="Picture 1" descr="Screenshot 2016-01-17 17.23.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14" y="1363913"/>
            <a:ext cx="7632700" cy="45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832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8614" y="618327"/>
            <a:ext cx="783652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Can import data from excel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 smtClean="0"/>
              <a:t>Can share assessment with others and they enter their own student data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 smtClean="0"/>
              <a:t>Can create a report from the data</a:t>
            </a:r>
          </a:p>
        </p:txBody>
      </p:sp>
    </p:spTree>
    <p:extLst>
      <p:ext uri="{BB962C8B-B14F-4D97-AF65-F5344CB8AC3E}">
        <p14:creationId xmlns:p14="http://schemas.microsoft.com/office/powerpoint/2010/main" val="613028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8614" y="618327"/>
            <a:ext cx="783652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Quick Demo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 smtClean="0"/>
              <a:t>Brainstorm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 smtClean="0"/>
              <a:t>Share Out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 smtClean="0"/>
              <a:t>Challenge</a:t>
            </a:r>
          </a:p>
        </p:txBody>
      </p:sp>
    </p:spTree>
    <p:extLst>
      <p:ext uri="{BB962C8B-B14F-4D97-AF65-F5344CB8AC3E}">
        <p14:creationId xmlns:p14="http://schemas.microsoft.com/office/powerpoint/2010/main" val="3275605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467</TotalTime>
  <Words>345</Words>
  <Application>Microsoft Macintosh PowerPoint</Application>
  <PresentationFormat>On-screen Show (4:3)</PresentationFormat>
  <Paragraphs>114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Apothecary</vt:lpstr>
      <vt:lpstr>SI – PD, JANUARY 2016</vt:lpstr>
      <vt:lpstr>SUMMARY ASSESSMENT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ITEMBANK ASSESSMENT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STUDENT PORTAL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Brighton Area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 – PD, JANUARY 2016</dc:title>
  <dc:creator>staff</dc:creator>
  <cp:lastModifiedBy>staff</cp:lastModifiedBy>
  <cp:revision>25</cp:revision>
  <dcterms:created xsi:type="dcterms:W3CDTF">2016-01-17T17:31:42Z</dcterms:created>
  <dcterms:modified xsi:type="dcterms:W3CDTF">2016-01-18T01:18:46Z</dcterms:modified>
</cp:coreProperties>
</file>