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29"/>
  </p:notesMasterIdLst>
  <p:sldIdLst>
    <p:sldId id="256" r:id="rId4"/>
    <p:sldId id="269" r:id="rId5"/>
    <p:sldId id="270" r:id="rId6"/>
    <p:sldId id="257" r:id="rId7"/>
    <p:sldId id="258" r:id="rId8"/>
    <p:sldId id="260" r:id="rId9"/>
    <p:sldId id="261" r:id="rId10"/>
    <p:sldId id="263" r:id="rId11"/>
    <p:sldId id="265" r:id="rId12"/>
    <p:sldId id="266" r:id="rId13"/>
    <p:sldId id="267" r:id="rId14"/>
    <p:sldId id="259" r:id="rId15"/>
    <p:sldId id="262"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83" autoAdjust="0"/>
  </p:normalViewPr>
  <p:slideViewPr>
    <p:cSldViewPr snapToGrid="0" snapToObjects="1">
      <p:cViewPr varScale="1">
        <p:scale>
          <a:sx n="65" d="100"/>
          <a:sy n="65" d="100"/>
        </p:scale>
        <p:origin x="-212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BC9BA-6DB0-4C99-800E-5287DBD289EF}" type="datetimeFigureOut">
              <a:rPr lang="en-US" smtClean="0"/>
              <a:t>5/16/16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888E6-4D64-4C82-A841-46D40BADD3CD}" type="slidenum">
              <a:rPr lang="en-US" smtClean="0"/>
              <a:t>‹#›</a:t>
            </a:fld>
            <a:endParaRPr lang="en-US"/>
          </a:p>
        </p:txBody>
      </p:sp>
    </p:spTree>
    <p:extLst>
      <p:ext uri="{BB962C8B-B14F-4D97-AF65-F5344CB8AC3E}">
        <p14:creationId xmlns:p14="http://schemas.microsoft.com/office/powerpoint/2010/main" val="186525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888E6-4D64-4C82-A841-46D40BADD3CD}" type="slidenum">
              <a:rPr lang="en-US" smtClean="0"/>
              <a:t>20</a:t>
            </a:fld>
            <a:endParaRPr lang="en-US"/>
          </a:p>
        </p:txBody>
      </p:sp>
    </p:spTree>
    <p:extLst>
      <p:ext uri="{BB962C8B-B14F-4D97-AF65-F5344CB8AC3E}">
        <p14:creationId xmlns:p14="http://schemas.microsoft.com/office/powerpoint/2010/main" val="413739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provide a framework that helps us identify teaching and learning priorities.</a:t>
            </a:r>
          </a:p>
          <a:p>
            <a:r>
              <a:rPr lang="en-US" baseline="0" dirty="0" smtClean="0"/>
              <a:t>Magna Carta example – Big idea is the rule of law – limiting </a:t>
            </a:r>
            <a:r>
              <a:rPr lang="en-US" baseline="0" dirty="0" err="1" smtClean="0"/>
              <a:t>govt</a:t>
            </a:r>
            <a:r>
              <a:rPr lang="en-US" baseline="0" dirty="0" smtClean="0"/>
              <a:t> power, </a:t>
            </a:r>
            <a:r>
              <a:rPr lang="en-US" baseline="0" dirty="0" err="1" smtClean="0"/>
              <a:t>rts</a:t>
            </a:r>
            <a:r>
              <a:rPr lang="en-US" baseline="0" dirty="0" smtClean="0"/>
              <a:t> of individuals; Magna Carta is just one example</a:t>
            </a:r>
          </a:p>
          <a:p>
            <a:r>
              <a:rPr lang="en-US" baseline="0" dirty="0" smtClean="0"/>
              <a:t>Big ideas may be there every year in new ways – how does rule of law change in American history vs. world history</a:t>
            </a:r>
            <a:endParaRPr lang="en-US" dirty="0" smtClean="0"/>
          </a:p>
          <a:p>
            <a:endParaRPr lang="en-US" dirty="0" smtClean="0"/>
          </a:p>
          <a:p>
            <a:r>
              <a:rPr lang="en-US" dirty="0" smtClean="0"/>
              <a:t>Rather than creating assessments near the conclusion of a unit or relying on the tests provided by the textbook publishers, backward design asks</a:t>
            </a:r>
            <a:r>
              <a:rPr lang="en-US" baseline="0" dirty="0" smtClean="0"/>
              <a:t> us to look at various types of assessment evidence before we plan our unit activities. Thinking like an assessor more sharply defines our teaching. IT IS NOT TEACHING TO THE TEST. It is teaching to ensure students understand the key concepts.</a:t>
            </a:r>
            <a:endParaRPr lang="en-US" dirty="0"/>
          </a:p>
        </p:txBody>
      </p:sp>
      <p:sp>
        <p:nvSpPr>
          <p:cNvPr id="4" name="Slide Number Placeholder 3"/>
          <p:cNvSpPr>
            <a:spLocks noGrp="1"/>
          </p:cNvSpPr>
          <p:nvPr>
            <p:ph type="sldNum" sz="quarter" idx="10"/>
          </p:nvPr>
        </p:nvSpPr>
        <p:spPr/>
        <p:txBody>
          <a:bodyPr/>
          <a:lstStyle/>
          <a:p>
            <a:fld id="{FB7888E6-4D64-4C82-A841-46D40BADD3CD}" type="slidenum">
              <a:rPr lang="en-US" smtClean="0"/>
              <a:t>21</a:t>
            </a:fld>
            <a:endParaRPr lang="en-US"/>
          </a:p>
        </p:txBody>
      </p:sp>
    </p:spTree>
    <p:extLst>
      <p:ext uri="{BB962C8B-B14F-4D97-AF65-F5344CB8AC3E}">
        <p14:creationId xmlns:p14="http://schemas.microsoft.com/office/powerpoint/2010/main" val="107078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a:t>
            </a:r>
            <a:r>
              <a:rPr lang="en-US" baseline="0" dirty="0" smtClean="0"/>
              <a:t> there is typically more content than can reasonably be covered, determining essential concepts (enduring understandings) will help us make good choices.</a:t>
            </a:r>
          </a:p>
          <a:p>
            <a:endParaRPr lang="en-US" baseline="0" dirty="0" smtClean="0"/>
          </a:p>
          <a:p>
            <a:r>
              <a:rPr lang="en-US" baseline="0" dirty="0" smtClean="0"/>
              <a:t>Worth being familiar with: what do we want students to read, view, research, encounter?</a:t>
            </a:r>
          </a:p>
          <a:p>
            <a:r>
              <a:rPr lang="en-US" baseline="0" dirty="0" smtClean="0"/>
              <a:t>Important to know: student learning is not complete without mastery of these essentials; this is </a:t>
            </a:r>
            <a:r>
              <a:rPr lang="en-US" baseline="0" dirty="0" err="1" smtClean="0"/>
              <a:t>prereq</a:t>
            </a:r>
            <a:r>
              <a:rPr lang="en-US" baseline="0" dirty="0" smtClean="0"/>
              <a:t> knowledge/skills so students can successfully perform key assessment tasks. These are often the traditional quiz/test type items.</a:t>
            </a:r>
          </a:p>
          <a:p>
            <a:endParaRPr lang="en-US" baseline="0" dirty="0" smtClean="0"/>
          </a:p>
          <a:p>
            <a:r>
              <a:rPr lang="en-US" baseline="0" dirty="0" smtClean="0"/>
              <a:t>Enduring: students will retain even after they may have forgotten some details from the middle ring</a:t>
            </a:r>
            <a:endParaRPr lang="en-US" dirty="0"/>
          </a:p>
        </p:txBody>
      </p:sp>
      <p:sp>
        <p:nvSpPr>
          <p:cNvPr id="4" name="Slide Number Placeholder 3"/>
          <p:cNvSpPr>
            <a:spLocks noGrp="1"/>
          </p:cNvSpPr>
          <p:nvPr>
            <p:ph type="sldNum" sz="quarter" idx="10"/>
          </p:nvPr>
        </p:nvSpPr>
        <p:spPr/>
        <p:txBody>
          <a:bodyPr/>
          <a:lstStyle/>
          <a:p>
            <a:fld id="{FB7888E6-4D64-4C82-A841-46D40BADD3CD}" type="slidenum">
              <a:rPr lang="en-US" smtClean="0"/>
              <a:t>22</a:t>
            </a:fld>
            <a:endParaRPr lang="en-US"/>
          </a:p>
        </p:txBody>
      </p:sp>
    </p:spTree>
    <p:extLst>
      <p:ext uri="{BB962C8B-B14F-4D97-AF65-F5344CB8AC3E}">
        <p14:creationId xmlns:p14="http://schemas.microsoft.com/office/powerpoint/2010/main" val="4834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Continuum of</a:t>
            </a:r>
            <a:r>
              <a:rPr lang="en-US" baseline="0" dirty="0" smtClean="0"/>
              <a:t> assessments</a:t>
            </a:r>
          </a:p>
          <a:p>
            <a:r>
              <a:rPr lang="en-US" baseline="0" dirty="0" smtClean="0"/>
              <a:t>Informal checks for understanding …Observation/dialogue …quiz/test …Academic prompt …Performance task/project</a:t>
            </a:r>
          </a:p>
          <a:p>
            <a:endParaRPr lang="en-US" baseline="0" dirty="0" smtClean="0"/>
          </a:p>
          <a:p>
            <a:r>
              <a:rPr lang="en-US" baseline="0" dirty="0" smtClean="0"/>
              <a:t>If Q about CQEs – eventually these Qs should reflect enduring understanding vs. “need to know” from the middle ring</a:t>
            </a:r>
            <a:endParaRPr lang="en-US" dirty="0"/>
          </a:p>
        </p:txBody>
      </p:sp>
      <p:sp>
        <p:nvSpPr>
          <p:cNvPr id="4" name="Slide Number Placeholder 3"/>
          <p:cNvSpPr>
            <a:spLocks noGrp="1"/>
          </p:cNvSpPr>
          <p:nvPr>
            <p:ph type="sldNum" sz="quarter" idx="10"/>
          </p:nvPr>
        </p:nvSpPr>
        <p:spPr/>
        <p:txBody>
          <a:bodyPr/>
          <a:lstStyle/>
          <a:p>
            <a:fld id="{FB7888E6-4D64-4C82-A841-46D40BADD3CD}" type="slidenum">
              <a:rPr lang="en-US" smtClean="0"/>
              <a:t>24</a:t>
            </a:fld>
            <a:endParaRPr lang="en-US"/>
          </a:p>
        </p:txBody>
      </p:sp>
    </p:spTree>
    <p:extLst>
      <p:ext uri="{BB962C8B-B14F-4D97-AF65-F5344CB8AC3E}">
        <p14:creationId xmlns:p14="http://schemas.microsoft.com/office/powerpoint/2010/main" val="53183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5E83E1C-2E0F-EA46-A27B-C7E60E5B2091}" type="slidenum">
              <a:rPr lang="en-US" smtClean="0">
                <a:solidFill>
                  <a:srgbClr val="434342"/>
                </a:solidFill>
                <a:latin typeface="Franklin Gothic Book"/>
              </a:rPr>
              <a:pPr/>
              <a:t>‹#›</a:t>
            </a:fld>
            <a:endParaRPr lang="en-US">
              <a:solidFill>
                <a:srgbClr val="434342"/>
              </a:solidFill>
              <a:latin typeface="Franklin Gothic Book"/>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Franklin Gothic Book"/>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5E83E1C-2E0F-EA46-A27B-C7E60E5B2091}" type="slidenum">
              <a:rPr lang="en-US" smtClean="0">
                <a:solidFill>
                  <a:srgbClr val="434342"/>
                </a:solidFill>
                <a:latin typeface="Franklin Gothic Book"/>
              </a:rPr>
              <a:pPr/>
              <a:t>‹#›</a:t>
            </a:fld>
            <a:endParaRPr lang="en-US">
              <a:solidFill>
                <a:srgbClr val="434342"/>
              </a:solidFill>
              <a:latin typeface="Franklin Gothic Book"/>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9E3E0-C015-B949-825C-F5802EFDEE12}" type="datetimeFigureOut">
              <a:rPr lang="en-US" smtClean="0">
                <a:latin typeface="Franklin Gothic Book"/>
              </a:rPr>
              <a:pPr/>
              <a:t>5/16/16</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5E83E1C-2E0F-EA46-A27B-C7E60E5B2091}"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5/16/16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5/16/16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5/16/16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5/16/16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defTabSz="457200"/>
            <a:fld id="{A909E3E0-C015-B949-825C-F5802EFDEE12}" type="datetimeFigureOut">
              <a:rPr lang="en-US" smtClean="0">
                <a:latin typeface="Franklin Gothic Book"/>
              </a:rPr>
              <a:pPr defTabSz="457200"/>
              <a:t>5/16/16</a:t>
            </a:fld>
            <a:endParaRPr lang="en-US">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457200"/>
            <a:endParaRPr lang="en-US">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457200"/>
            <a:fld id="{B5E83E1C-2E0F-EA46-A27B-C7E60E5B2091}" type="slidenum">
              <a:rPr lang="en-US" smtClean="0">
                <a:latin typeface="Franklin Gothic Book"/>
              </a:rPr>
              <a:pPr defTabSz="457200"/>
              <a:t>‹#›</a:t>
            </a:fld>
            <a:endParaRPr lang="en-US">
              <a:latin typeface="Franklin Gothic Book"/>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defTabSz="457200"/>
            <a:fld id="{A909E3E0-C015-B949-825C-F5802EFDEE12}" type="datetimeFigureOut">
              <a:rPr lang="en-US" smtClean="0">
                <a:latin typeface="Franklin Gothic Book"/>
              </a:rPr>
              <a:pPr defTabSz="457200"/>
              <a:t>5/16/16</a:t>
            </a:fld>
            <a:endParaRPr lang="en-US">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457200"/>
            <a:endParaRPr lang="en-US">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457200"/>
            <a:fld id="{B5E83E1C-2E0F-EA46-A27B-C7E60E5B2091}" type="slidenum">
              <a:rPr lang="en-US" smtClean="0">
                <a:latin typeface="Franklin Gothic Book"/>
              </a:rPr>
              <a:pPr defTabSz="457200"/>
              <a:t>‹#›</a:t>
            </a:fld>
            <a:endParaRPr lang="en-US">
              <a:latin typeface="Franklin Gothic Book"/>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
        <p:nvSpPr>
          <p:cNvPr id="3" name="Subtitle 2"/>
          <p:cNvSpPr>
            <a:spLocks noGrp="1"/>
          </p:cNvSpPr>
          <p:nvPr>
            <p:ph type="subTitle" idx="1"/>
          </p:nvPr>
        </p:nvSpPr>
        <p:spPr/>
        <p:txBody>
          <a:bodyPr>
            <a:normAutofit/>
          </a:bodyPr>
          <a:lstStyle/>
          <a:p>
            <a:r>
              <a:rPr lang="en-US" sz="4800" dirty="0" smtClean="0"/>
              <a:t>2015-2016</a:t>
            </a:r>
            <a:endParaRPr lang="en-US" sz="4800" dirty="0"/>
          </a:p>
        </p:txBody>
      </p:sp>
    </p:spTree>
    <p:extLst>
      <p:ext uri="{BB962C8B-B14F-4D97-AF65-F5344CB8AC3E}">
        <p14:creationId xmlns:p14="http://schemas.microsoft.com/office/powerpoint/2010/main" val="72238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6000" dirty="0" smtClean="0"/>
              <a:t>Response Frequency</a:t>
            </a:r>
            <a:endParaRPr lang="en-US" sz="6000" dirty="0"/>
          </a:p>
        </p:txBody>
      </p:sp>
      <p:pic>
        <p:nvPicPr>
          <p:cNvPr id="3" name="Picture 2" descr="Screenshot 2016-05-06 14.14.0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406" y="1369387"/>
            <a:ext cx="6373478" cy="5281841"/>
          </a:xfrm>
          <a:prstGeom prst="rect">
            <a:avLst/>
          </a:prstGeom>
        </p:spPr>
      </p:pic>
    </p:spTree>
    <p:extLst>
      <p:ext uri="{BB962C8B-B14F-4D97-AF65-F5344CB8AC3E}">
        <p14:creationId xmlns:p14="http://schemas.microsoft.com/office/powerpoint/2010/main" val="132104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6000" dirty="0" smtClean="0"/>
              <a:t>Custom Reports</a:t>
            </a:r>
            <a:endParaRPr lang="en-US" sz="6000" dirty="0"/>
          </a:p>
        </p:txBody>
      </p:sp>
      <p:pic>
        <p:nvPicPr>
          <p:cNvPr id="4" name="Picture 3" descr="Screenshot 2016-05-09 12.4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435108"/>
            <a:ext cx="6266543" cy="3953321"/>
          </a:xfrm>
          <a:prstGeom prst="rect">
            <a:avLst/>
          </a:prstGeom>
        </p:spPr>
      </p:pic>
      <p:sp>
        <p:nvSpPr>
          <p:cNvPr id="5" name="TextBox 4"/>
          <p:cNvSpPr txBox="1"/>
          <p:nvPr/>
        </p:nvSpPr>
        <p:spPr>
          <a:xfrm>
            <a:off x="671286" y="3911101"/>
            <a:ext cx="1306285" cy="147732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01683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973" y="1147615"/>
            <a:ext cx="5183165" cy="4803066"/>
          </a:xfrm>
          <a:prstGeom prst="rect">
            <a:avLst/>
          </a:prstGeom>
        </p:spPr>
      </p:pic>
      <p:sp>
        <p:nvSpPr>
          <p:cNvPr id="3" name="TextBox 2"/>
          <p:cNvSpPr txBox="1"/>
          <p:nvPr/>
        </p:nvSpPr>
        <p:spPr>
          <a:xfrm>
            <a:off x="4481286" y="2322286"/>
            <a:ext cx="3900714" cy="1938992"/>
          </a:xfrm>
          <a:prstGeom prst="rect">
            <a:avLst/>
          </a:prstGeom>
          <a:noFill/>
        </p:spPr>
        <p:txBody>
          <a:bodyPr wrap="square" rtlCol="0">
            <a:spAutoFit/>
          </a:bodyPr>
          <a:lstStyle/>
          <a:p>
            <a:r>
              <a:rPr lang="en-US" sz="6000" dirty="0" smtClean="0">
                <a:solidFill>
                  <a:schemeClr val="accent3"/>
                </a:solidFill>
              </a:rPr>
              <a:t>We did that!</a:t>
            </a:r>
            <a:endParaRPr lang="en-US" sz="6000" dirty="0">
              <a:solidFill>
                <a:schemeClr val="accent3"/>
              </a:solidFill>
            </a:endParaRPr>
          </a:p>
        </p:txBody>
      </p:sp>
    </p:spTree>
    <p:extLst>
      <p:ext uri="{BB962C8B-B14F-4D97-AF65-F5344CB8AC3E}">
        <p14:creationId xmlns:p14="http://schemas.microsoft.com/office/powerpoint/2010/main" val="205042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429" y="1832429"/>
            <a:ext cx="6440714" cy="1938992"/>
          </a:xfrm>
          <a:prstGeom prst="rect">
            <a:avLst/>
          </a:prstGeom>
          <a:noFill/>
        </p:spPr>
        <p:txBody>
          <a:bodyPr wrap="square" rtlCol="0">
            <a:spAutoFit/>
          </a:bodyPr>
          <a:lstStyle/>
          <a:p>
            <a:pPr algn="ctr"/>
            <a:r>
              <a:rPr lang="en-US" sz="6000" dirty="0" smtClean="0">
                <a:latin typeface="American Typewriter"/>
                <a:cs typeface="American Typewriter"/>
              </a:rPr>
              <a:t>Teachers were trained in . . .</a:t>
            </a:r>
            <a:endParaRPr lang="en-US" sz="6000" dirty="0">
              <a:latin typeface="American Typewriter"/>
              <a:cs typeface="American Typewriter"/>
            </a:endParaRPr>
          </a:p>
        </p:txBody>
      </p:sp>
    </p:spTree>
    <p:extLst>
      <p:ext uri="{BB962C8B-B14F-4D97-AF65-F5344CB8AC3E}">
        <p14:creationId xmlns:p14="http://schemas.microsoft.com/office/powerpoint/2010/main" val="290632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143" y="1832429"/>
            <a:ext cx="7239000" cy="3816429"/>
          </a:xfrm>
          <a:prstGeom prst="rect">
            <a:avLst/>
          </a:prstGeom>
          <a:noFill/>
        </p:spPr>
        <p:txBody>
          <a:bodyPr wrap="square" rtlCol="0">
            <a:spAutoFit/>
          </a:bodyPr>
          <a:lstStyle/>
          <a:p>
            <a:pPr marL="685800" indent="-685800">
              <a:spcAft>
                <a:spcPts val="3000"/>
              </a:spcAft>
              <a:buFont typeface="Arial"/>
              <a:buChar char="•"/>
            </a:pPr>
            <a:r>
              <a:rPr lang="en-US" sz="4800" dirty="0" smtClean="0">
                <a:latin typeface="American Typewriter"/>
                <a:cs typeface="American Typewriter"/>
              </a:rPr>
              <a:t>Setting up tests</a:t>
            </a:r>
          </a:p>
          <a:p>
            <a:pPr marL="685800" indent="-685800">
              <a:spcAft>
                <a:spcPts val="3000"/>
              </a:spcAft>
              <a:buFont typeface="Arial"/>
              <a:buChar char="•"/>
            </a:pPr>
            <a:r>
              <a:rPr lang="en-US" sz="4800" dirty="0" smtClean="0">
                <a:latin typeface="American Typewriter"/>
                <a:cs typeface="American Typewriter"/>
              </a:rPr>
              <a:t>Scanning results</a:t>
            </a:r>
          </a:p>
          <a:p>
            <a:pPr marL="685800" indent="-685800">
              <a:spcAft>
                <a:spcPts val="3000"/>
              </a:spcAft>
              <a:buFont typeface="Arial"/>
              <a:buChar char="•"/>
            </a:pPr>
            <a:r>
              <a:rPr lang="en-US" sz="4800" dirty="0" smtClean="0">
                <a:latin typeface="American Typewriter"/>
                <a:cs typeface="American Typewriter"/>
              </a:rPr>
              <a:t>Linking standards and question groups</a:t>
            </a:r>
            <a:endParaRPr lang="en-US" sz="4800" dirty="0">
              <a:latin typeface="American Typewriter"/>
              <a:cs typeface="American Typewriter"/>
            </a:endParaRPr>
          </a:p>
        </p:txBody>
      </p:sp>
    </p:spTree>
    <p:extLst>
      <p:ext uri="{BB962C8B-B14F-4D97-AF65-F5344CB8AC3E}">
        <p14:creationId xmlns:p14="http://schemas.microsoft.com/office/powerpoint/2010/main" val="109002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0" y="1088572"/>
            <a:ext cx="8599715" cy="6417141"/>
          </a:xfrm>
          <a:prstGeom prst="rect">
            <a:avLst/>
          </a:prstGeom>
          <a:noFill/>
        </p:spPr>
        <p:txBody>
          <a:bodyPr wrap="square" rtlCol="0">
            <a:spAutoFit/>
          </a:bodyPr>
          <a:lstStyle/>
          <a:p>
            <a:pPr marL="685800" indent="-685800">
              <a:spcAft>
                <a:spcPts val="3000"/>
              </a:spcAft>
              <a:buFont typeface="Arial"/>
              <a:buChar char="•"/>
            </a:pPr>
            <a:r>
              <a:rPr lang="en-US" sz="4800" dirty="0" smtClean="0">
                <a:latin typeface="American Typewriter"/>
                <a:cs typeface="American Typewriter"/>
              </a:rPr>
              <a:t>Creating Summary Assessments</a:t>
            </a:r>
          </a:p>
          <a:p>
            <a:pPr marL="685800" indent="-685800">
              <a:spcAft>
                <a:spcPts val="3000"/>
              </a:spcAft>
              <a:buFont typeface="Arial"/>
              <a:buChar char="•"/>
            </a:pPr>
            <a:r>
              <a:rPr lang="en-US" sz="4800" dirty="0" smtClean="0">
                <a:latin typeface="American Typewriter"/>
                <a:cs typeface="American Typewriter"/>
              </a:rPr>
              <a:t>Creating a test using the </a:t>
            </a:r>
            <a:r>
              <a:rPr lang="en-US" sz="4800" dirty="0" err="1" smtClean="0">
                <a:latin typeface="American Typewriter"/>
                <a:cs typeface="American Typewriter"/>
              </a:rPr>
              <a:t>Itembank</a:t>
            </a:r>
            <a:endParaRPr lang="en-US" sz="4800" dirty="0" smtClean="0">
              <a:latin typeface="American Typewriter"/>
              <a:cs typeface="American Typewriter"/>
            </a:endParaRPr>
          </a:p>
          <a:p>
            <a:pPr marL="685800" indent="-685800">
              <a:spcAft>
                <a:spcPts val="3000"/>
              </a:spcAft>
              <a:buFont typeface="Arial"/>
              <a:buChar char="•"/>
            </a:pPr>
            <a:r>
              <a:rPr lang="en-US" sz="4800" dirty="0" smtClean="0">
                <a:latin typeface="American Typewriter"/>
                <a:cs typeface="American Typewriter"/>
              </a:rPr>
              <a:t>Accessing the student portal</a:t>
            </a:r>
          </a:p>
          <a:p>
            <a:pPr marL="685800" indent="-685800">
              <a:spcAft>
                <a:spcPts val="3000"/>
              </a:spcAft>
              <a:buFont typeface="Arial"/>
              <a:buChar char="•"/>
            </a:pPr>
            <a:endParaRPr lang="en-US" sz="4800" dirty="0">
              <a:latin typeface="American Typewriter"/>
              <a:cs typeface="American Typewriter"/>
            </a:endParaRPr>
          </a:p>
        </p:txBody>
      </p:sp>
    </p:spTree>
    <p:extLst>
      <p:ext uri="{BB962C8B-B14F-4D97-AF65-F5344CB8AC3E}">
        <p14:creationId xmlns:p14="http://schemas.microsoft.com/office/powerpoint/2010/main" val="243741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Made time for learning a new</a:t>
            </a:r>
            <a:r>
              <a:rPr lang="is-IS" sz="6000" dirty="0" smtClean="0"/>
              <a:t>…</a:t>
            </a:r>
            <a:endParaRPr lang="en-US" sz="6000" dirty="0"/>
          </a:p>
        </p:txBody>
      </p:sp>
      <p:sp>
        <p:nvSpPr>
          <p:cNvPr id="4" name="Rectangle 3"/>
          <p:cNvSpPr/>
          <p:nvPr/>
        </p:nvSpPr>
        <p:spPr>
          <a:xfrm>
            <a:off x="2003854" y="3653022"/>
            <a:ext cx="5136292" cy="1133638"/>
          </a:xfrm>
          <a:prstGeom prst="rect">
            <a:avLst/>
          </a:prstGeom>
          <a:solidFill>
            <a:schemeClr val="accent3">
              <a:lumMod val="40000"/>
              <a:lumOff val="60000"/>
            </a:schemeClr>
          </a:solidFill>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Evaluation tool</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60541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Closely examined</a:t>
            </a:r>
            <a:r>
              <a:rPr lang="is-IS" sz="6000" dirty="0" smtClean="0"/>
              <a:t>…</a:t>
            </a:r>
            <a:endParaRPr lang="en-US" sz="6000" dirty="0"/>
          </a:p>
        </p:txBody>
      </p:sp>
      <p:sp>
        <p:nvSpPr>
          <p:cNvPr id="4" name="Rectangle 3"/>
          <p:cNvSpPr/>
          <p:nvPr/>
        </p:nvSpPr>
        <p:spPr>
          <a:xfrm>
            <a:off x="2241874" y="3653022"/>
            <a:ext cx="4660250" cy="923330"/>
          </a:xfrm>
          <a:prstGeom prst="rect">
            <a:avLst/>
          </a:prstGeom>
          <a:solidFill>
            <a:schemeClr val="accent3">
              <a:lumMod val="40000"/>
              <a:lumOff val="60000"/>
            </a:schemeClr>
          </a:solidFill>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 SAT test</a:t>
            </a:r>
          </a:p>
        </p:txBody>
      </p:sp>
    </p:spTree>
    <p:extLst>
      <p:ext uri="{BB962C8B-B14F-4D97-AF65-F5344CB8AC3E}">
        <p14:creationId xmlns:p14="http://schemas.microsoft.com/office/powerpoint/2010/main" val="320203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Took time for</a:t>
            </a:r>
            <a:r>
              <a:rPr lang="is-IS" sz="6000" dirty="0" smtClean="0"/>
              <a:t>…</a:t>
            </a:r>
            <a:endParaRPr lang="en-US" sz="6000" dirty="0"/>
          </a:p>
        </p:txBody>
      </p:sp>
      <p:sp>
        <p:nvSpPr>
          <p:cNvPr id="4" name="Rectangle 3"/>
          <p:cNvSpPr/>
          <p:nvPr/>
        </p:nvSpPr>
        <p:spPr>
          <a:xfrm>
            <a:off x="842029" y="3653022"/>
            <a:ext cx="7459945" cy="923330"/>
          </a:xfrm>
          <a:prstGeom prst="rect">
            <a:avLst/>
          </a:prstGeom>
          <a:solidFill>
            <a:schemeClr val="accent3">
              <a:lumMod val="40000"/>
              <a:lumOff val="60000"/>
            </a:schemeClr>
          </a:solidFill>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Safe Schools Training</a:t>
            </a:r>
          </a:p>
        </p:txBody>
      </p:sp>
    </p:spTree>
    <p:extLst>
      <p:ext uri="{BB962C8B-B14F-4D97-AF65-F5344CB8AC3E}">
        <p14:creationId xmlns:p14="http://schemas.microsoft.com/office/powerpoint/2010/main" val="381200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What’s next?</a:t>
            </a:r>
            <a:endParaRPr lang="en-US" sz="7200" dirty="0"/>
          </a:p>
        </p:txBody>
      </p:sp>
    </p:spTree>
    <p:extLst>
      <p:ext uri="{BB962C8B-B14F-4D97-AF65-F5344CB8AC3E}">
        <p14:creationId xmlns:p14="http://schemas.microsoft.com/office/powerpoint/2010/main" val="334387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BHS Fall 2015</a:t>
            </a:r>
            <a:endParaRPr lang="en-US" sz="6000" dirty="0"/>
          </a:p>
        </p:txBody>
      </p:sp>
      <p:sp>
        <p:nvSpPr>
          <p:cNvPr id="3" name="Subtitle 2"/>
          <p:cNvSpPr>
            <a:spLocks noGrp="1"/>
          </p:cNvSpPr>
          <p:nvPr>
            <p:ph type="subTitle" idx="1"/>
          </p:nvPr>
        </p:nvSpPr>
        <p:spPr>
          <a:xfrm>
            <a:off x="3163434" y="3861952"/>
            <a:ext cx="6009146" cy="1931141"/>
          </a:xfrm>
        </p:spPr>
        <p:txBody>
          <a:bodyPr>
            <a:normAutofit fontScale="85000" lnSpcReduction="10000"/>
          </a:bodyPr>
          <a:lstStyle/>
          <a:p>
            <a:r>
              <a:rPr lang="en-US" sz="4000" b="1" i="1" dirty="0" smtClean="0">
                <a:latin typeface="Arial Narrow"/>
                <a:cs typeface="Arial Narrow"/>
              </a:rPr>
              <a:t>Continuous School Improvement</a:t>
            </a:r>
          </a:p>
          <a:p>
            <a:pPr marL="571500" indent="-571500">
              <a:buFont typeface="Wingdings" charset="2"/>
              <a:buChar char="Ø"/>
            </a:pPr>
            <a:r>
              <a:rPr lang="en-US" sz="4000" b="1" i="1" dirty="0" smtClean="0">
                <a:latin typeface="Arial Narrow"/>
                <a:cs typeface="Arial Narrow"/>
              </a:rPr>
              <a:t>From Good to Great</a:t>
            </a:r>
            <a:endParaRPr lang="en-US" sz="4000" b="1" i="1" dirty="0">
              <a:latin typeface="Arial Narrow"/>
              <a:cs typeface="Arial Narrow"/>
            </a:endParaRPr>
          </a:p>
        </p:txBody>
      </p:sp>
    </p:spTree>
    <p:extLst>
      <p:ext uri="{BB962C8B-B14F-4D97-AF65-F5344CB8AC3E}">
        <p14:creationId xmlns:p14="http://schemas.microsoft.com/office/powerpoint/2010/main" val="30762607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Backward Design</a:t>
            </a:r>
            <a:endParaRPr lang="en-US" dirty="0"/>
          </a:p>
        </p:txBody>
      </p:sp>
      <p:sp>
        <p:nvSpPr>
          <p:cNvPr id="5" name="Content Placeholder 4"/>
          <p:cNvSpPr>
            <a:spLocks noGrp="1"/>
          </p:cNvSpPr>
          <p:nvPr>
            <p:ph idx="1"/>
          </p:nvPr>
        </p:nvSpPr>
        <p:spPr/>
        <p:txBody>
          <a:bodyPr/>
          <a:lstStyle/>
          <a:p>
            <a:pPr marL="0" indent="0" algn="ctr">
              <a:buNone/>
            </a:pPr>
            <a:r>
              <a:rPr lang="en-US" sz="6600" dirty="0">
                <a:latin typeface="Aparajita" panose="020B0604020202020204" pitchFamily="34" charset="0"/>
                <a:cs typeface="Aparajita" panose="020B0604020202020204" pitchFamily="34" charset="0"/>
              </a:rPr>
              <a:t>Move from just “covering curriculum” to “creating curriculum.” </a:t>
            </a:r>
          </a:p>
          <a:p>
            <a:pPr marL="0" indent="0">
              <a:buNone/>
            </a:pPr>
            <a:endParaRPr lang="en-US" dirty="0"/>
          </a:p>
        </p:txBody>
      </p:sp>
    </p:spTree>
    <p:extLst>
      <p:ext uri="{BB962C8B-B14F-4D97-AF65-F5344CB8AC3E}">
        <p14:creationId xmlns:p14="http://schemas.microsoft.com/office/powerpoint/2010/main" val="35685511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85800"/>
            <a:ext cx="27432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914400"/>
            <a:ext cx="2438400" cy="1077218"/>
          </a:xfrm>
          <a:prstGeom prst="rect">
            <a:avLst/>
          </a:prstGeom>
          <a:noFill/>
        </p:spPr>
        <p:txBody>
          <a:bodyPr wrap="square" rtlCol="0">
            <a:spAutoFit/>
          </a:bodyPr>
          <a:lstStyle/>
          <a:p>
            <a:pPr algn="ctr"/>
            <a:r>
              <a:rPr lang="en-US" sz="3200" b="1" dirty="0" smtClean="0">
                <a:solidFill>
                  <a:schemeClr val="bg1"/>
                </a:solidFill>
                <a:latin typeface="Aparajita" panose="020B0604020202020204" pitchFamily="34" charset="0"/>
                <a:cs typeface="Aparajita" panose="020B0604020202020204" pitchFamily="34" charset="0"/>
              </a:rPr>
              <a:t>Identify desired results</a:t>
            </a:r>
            <a:endParaRPr lang="en-US" sz="3200" b="1" dirty="0">
              <a:solidFill>
                <a:schemeClr val="bg1"/>
              </a:solidFill>
              <a:latin typeface="Aparajita" panose="020B0604020202020204" pitchFamily="34" charset="0"/>
              <a:cs typeface="Aparajita" panose="020B0604020202020204" pitchFamily="34" charset="0"/>
            </a:endParaRPr>
          </a:p>
        </p:txBody>
      </p:sp>
      <p:sp>
        <p:nvSpPr>
          <p:cNvPr id="6" name="Rounded Rectangle 5"/>
          <p:cNvSpPr/>
          <p:nvPr/>
        </p:nvSpPr>
        <p:spPr>
          <a:xfrm>
            <a:off x="3124200" y="2701412"/>
            <a:ext cx="27432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88890" y="2764217"/>
            <a:ext cx="2438400" cy="1384995"/>
          </a:xfrm>
          <a:prstGeom prst="rect">
            <a:avLst/>
          </a:prstGeom>
          <a:noFill/>
        </p:spPr>
        <p:txBody>
          <a:bodyPr wrap="square" rtlCol="0">
            <a:spAutoFit/>
          </a:bodyPr>
          <a:lstStyle/>
          <a:p>
            <a:pPr algn="ctr"/>
            <a:r>
              <a:rPr lang="en-US" sz="2800" b="1" dirty="0" smtClean="0">
                <a:solidFill>
                  <a:schemeClr val="bg1"/>
                </a:solidFill>
                <a:latin typeface="Aparajita" panose="020B0604020202020204" pitchFamily="34" charset="0"/>
                <a:cs typeface="Aparajita" panose="020B0604020202020204" pitchFamily="34" charset="0"/>
              </a:rPr>
              <a:t>Determine acceptable evidence</a:t>
            </a:r>
            <a:endParaRPr lang="en-US" sz="2800" b="1" dirty="0">
              <a:solidFill>
                <a:schemeClr val="bg1"/>
              </a:solidFill>
              <a:latin typeface="Aparajita" panose="020B0604020202020204" pitchFamily="34" charset="0"/>
              <a:cs typeface="Aparajita" panose="020B0604020202020204" pitchFamily="34" charset="0"/>
            </a:endParaRPr>
          </a:p>
        </p:txBody>
      </p:sp>
      <p:sp>
        <p:nvSpPr>
          <p:cNvPr id="8" name="Rounded Rectangle 7"/>
          <p:cNvSpPr/>
          <p:nvPr/>
        </p:nvSpPr>
        <p:spPr>
          <a:xfrm>
            <a:off x="5727290" y="4862051"/>
            <a:ext cx="27432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14103" y="4927314"/>
            <a:ext cx="2438400" cy="1384995"/>
          </a:xfrm>
          <a:prstGeom prst="rect">
            <a:avLst/>
          </a:prstGeom>
          <a:noFill/>
        </p:spPr>
        <p:txBody>
          <a:bodyPr wrap="square" rtlCol="0">
            <a:spAutoFit/>
          </a:bodyPr>
          <a:lstStyle/>
          <a:p>
            <a:pPr algn="ctr"/>
            <a:r>
              <a:rPr lang="en-US" sz="2800" b="1" dirty="0" smtClean="0">
                <a:solidFill>
                  <a:schemeClr val="bg1"/>
                </a:solidFill>
                <a:latin typeface="Aparajita" panose="020B0604020202020204" pitchFamily="34" charset="0"/>
                <a:cs typeface="Aparajita" panose="020B0604020202020204" pitchFamily="34" charset="0"/>
              </a:rPr>
              <a:t>Plan learning experiences and instruction</a:t>
            </a:r>
            <a:endParaRPr lang="en-US" sz="2800" b="1" dirty="0">
              <a:solidFill>
                <a:schemeClr val="bg1"/>
              </a:solidFill>
              <a:latin typeface="Aparajita" panose="020B0604020202020204" pitchFamily="34" charset="0"/>
              <a:cs typeface="Aparajita" panose="020B0604020202020204" pitchFamily="34" charset="0"/>
            </a:endParaRPr>
          </a:p>
        </p:txBody>
      </p:sp>
      <p:pic>
        <p:nvPicPr>
          <p:cNvPr id="10" name="Picture 3" descr="C:\Users\Buchanc.000\AppData\Local\Microsoft\Windows\Temporary Internet Files\Content.IE5\KY7WU5HS\large-arrow-pointing-up-66.6-10774[1].gif"/>
          <p:cNvPicPr>
            <a:picLocks noChangeAspect="1" noChangeArrowheads="1"/>
          </p:cNvPicPr>
          <p:nvPr/>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2879291" y="2045786"/>
            <a:ext cx="489818" cy="748605"/>
          </a:xfrm>
          <a:prstGeom prst="rect">
            <a:avLst/>
          </a:prstGeom>
          <a:noFill/>
          <a:scene3d>
            <a:camera prst="orthographicFront">
              <a:rot lat="0" lon="0" rev="12900001"/>
            </a:camera>
            <a:lightRig rig="threePt" dir="t"/>
          </a:scene3d>
          <a:extLst>
            <a:ext uri="{909E8E84-426E-40dd-AFC4-6F175D3DCCD1}">
              <a14:hiddenFill xmlns:a14="http://schemas.microsoft.com/office/drawing/2010/main">
                <a:solidFill>
                  <a:srgbClr val="FFFFFF"/>
                </a:solidFill>
              </a14:hiddenFill>
            </a:ext>
          </a:extLst>
        </p:spPr>
      </p:pic>
      <p:pic>
        <p:nvPicPr>
          <p:cNvPr id="11" name="Picture 3" descr="C:\Users\Buchanc.000\AppData\Local\Microsoft\Windows\Temporary Internet Files\Content.IE5\KY7WU5HS\large-arrow-pointing-up-66.6-10774[1].gif"/>
          <p:cNvPicPr>
            <a:picLocks noChangeAspect="1" noChangeArrowheads="1"/>
          </p:cNvPicPr>
          <p:nvPr/>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5605285" y="4149212"/>
            <a:ext cx="489818" cy="748605"/>
          </a:xfrm>
          <a:prstGeom prst="rect">
            <a:avLst/>
          </a:prstGeom>
          <a:noFill/>
          <a:scene3d>
            <a:camera prst="orthographicFront">
              <a:rot lat="0" lon="0" rev="12900001"/>
            </a:camera>
            <a:lightRig rig="threePt" dir="t"/>
          </a:scene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08090" y="624870"/>
            <a:ext cx="3662516" cy="1569660"/>
          </a:xfrm>
          <a:prstGeom prst="rect">
            <a:avLst/>
          </a:prstGeom>
          <a:noFill/>
        </p:spPr>
        <p:txBody>
          <a:bodyPr wrap="square" rtlCol="0">
            <a:spAutoFit/>
          </a:bodyPr>
          <a:lstStyle/>
          <a:p>
            <a:pPr algn="ctr"/>
            <a:r>
              <a:rPr lang="en-US" sz="3200" dirty="0" smtClean="0">
                <a:solidFill>
                  <a:schemeClr val="bg1"/>
                </a:solidFill>
                <a:latin typeface="Aparajita" panose="020B0604020202020204" pitchFamily="34" charset="0"/>
                <a:cs typeface="Aparajita" panose="020B0604020202020204" pitchFamily="34" charset="0"/>
              </a:rPr>
              <a:t>What are the essential  concepts that students need to answer?</a:t>
            </a:r>
            <a:endParaRPr lang="en-US" sz="3200" dirty="0">
              <a:solidFill>
                <a:schemeClr val="bg1"/>
              </a:solidFill>
              <a:latin typeface="Aparajita" panose="020B0604020202020204" pitchFamily="34" charset="0"/>
              <a:cs typeface="Aparajita" panose="020B0604020202020204" pitchFamily="34" charset="0"/>
            </a:endParaRPr>
          </a:p>
        </p:txBody>
      </p:sp>
      <p:sp>
        <p:nvSpPr>
          <p:cNvPr id="13" name="Right Arrow 12"/>
          <p:cNvSpPr/>
          <p:nvPr/>
        </p:nvSpPr>
        <p:spPr>
          <a:xfrm>
            <a:off x="3124200" y="1253613"/>
            <a:ext cx="1371600" cy="1560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07394" y="2697017"/>
            <a:ext cx="2836606" cy="1384995"/>
          </a:xfrm>
          <a:prstGeom prst="rect">
            <a:avLst/>
          </a:prstGeom>
          <a:noFill/>
        </p:spPr>
        <p:txBody>
          <a:bodyPr wrap="square" rtlCol="0">
            <a:spAutoFit/>
          </a:bodyPr>
          <a:lstStyle/>
          <a:p>
            <a:pPr algn="ctr"/>
            <a:r>
              <a:rPr lang="en-US" sz="2800" dirty="0" smtClean="0">
                <a:solidFill>
                  <a:schemeClr val="bg1"/>
                </a:solidFill>
                <a:latin typeface="Aparajita" panose="020B0604020202020204" pitchFamily="34" charset="0"/>
                <a:cs typeface="Aparajita" panose="020B0604020202020204" pitchFamily="34" charset="0"/>
              </a:rPr>
              <a:t>Informal checks? Quizzes/Tests? Performance Tasks?</a:t>
            </a:r>
            <a:endParaRPr lang="en-US" sz="2800" dirty="0">
              <a:solidFill>
                <a:schemeClr val="bg1"/>
              </a:solidFill>
              <a:latin typeface="Aparajita" panose="020B0604020202020204" pitchFamily="34" charset="0"/>
              <a:cs typeface="Aparajita" panose="020B0604020202020204" pitchFamily="34" charset="0"/>
            </a:endParaRPr>
          </a:p>
        </p:txBody>
      </p:sp>
      <p:sp>
        <p:nvSpPr>
          <p:cNvPr id="15" name="Right Arrow 14"/>
          <p:cNvSpPr/>
          <p:nvPr/>
        </p:nvSpPr>
        <p:spPr>
          <a:xfrm>
            <a:off x="5867400" y="3274142"/>
            <a:ext cx="471948" cy="1153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6477" y="4530649"/>
            <a:ext cx="4289323" cy="2246769"/>
          </a:xfrm>
          <a:prstGeom prst="rect">
            <a:avLst/>
          </a:prstGeom>
          <a:noFill/>
        </p:spPr>
        <p:txBody>
          <a:bodyPr wrap="square" rtlCol="0">
            <a:spAutoFit/>
          </a:bodyPr>
          <a:lstStyle/>
          <a:p>
            <a:pPr algn="ctr"/>
            <a:r>
              <a:rPr lang="en-US" sz="2800" dirty="0" smtClean="0">
                <a:solidFill>
                  <a:schemeClr val="bg1"/>
                </a:solidFill>
                <a:latin typeface="Aparajita" panose="020B0604020202020204" pitchFamily="34" charset="0"/>
                <a:cs typeface="Aparajita" panose="020B0604020202020204" pitchFamily="34" charset="0"/>
              </a:rPr>
              <a:t>What activities will give students the essential knowledge and skills needed to demonstrate achievement as determined at the beginning of this process?</a:t>
            </a:r>
            <a:endParaRPr lang="en-US" sz="2800" dirty="0">
              <a:solidFill>
                <a:schemeClr val="bg1"/>
              </a:solidFill>
              <a:latin typeface="Aparajita" panose="020B0604020202020204" pitchFamily="34" charset="0"/>
              <a:cs typeface="Aparajita" panose="020B0604020202020204" pitchFamily="34" charset="0"/>
            </a:endParaRPr>
          </a:p>
        </p:txBody>
      </p:sp>
      <p:sp>
        <p:nvSpPr>
          <p:cNvPr id="17" name="Left Arrow 16"/>
          <p:cNvSpPr/>
          <p:nvPr/>
        </p:nvSpPr>
        <p:spPr>
          <a:xfrm>
            <a:off x="4508090" y="5442155"/>
            <a:ext cx="1219200" cy="14379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23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6194" y="1209368"/>
            <a:ext cx="7860890" cy="514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094271" y="2138516"/>
            <a:ext cx="4395020" cy="42180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12142" y="3121742"/>
            <a:ext cx="3559278" cy="3234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74490" y="1631326"/>
            <a:ext cx="4424516" cy="492443"/>
          </a:xfrm>
          <a:prstGeom prst="rect">
            <a:avLst/>
          </a:prstGeom>
          <a:noFill/>
        </p:spPr>
        <p:txBody>
          <a:bodyPr wrap="square" rtlCol="0">
            <a:spAutoFit/>
          </a:bodyPr>
          <a:lstStyle/>
          <a:p>
            <a:r>
              <a:rPr lang="en-US" sz="2600" b="1" dirty="0" smtClean="0">
                <a:solidFill>
                  <a:schemeClr val="bg1"/>
                </a:solidFill>
              </a:rPr>
              <a:t>Worth  being  familiar with</a:t>
            </a:r>
            <a:endParaRPr lang="en-US" sz="2600" b="1" dirty="0">
              <a:solidFill>
                <a:schemeClr val="bg1"/>
              </a:solidFill>
            </a:endParaRPr>
          </a:p>
        </p:txBody>
      </p:sp>
      <p:sp>
        <p:nvSpPr>
          <p:cNvPr id="6" name="TextBox 5"/>
          <p:cNvSpPr txBox="1"/>
          <p:nvPr/>
        </p:nvSpPr>
        <p:spPr>
          <a:xfrm>
            <a:off x="2831690" y="2392496"/>
            <a:ext cx="2949678" cy="707886"/>
          </a:xfrm>
          <a:prstGeom prst="rect">
            <a:avLst/>
          </a:prstGeom>
          <a:noFill/>
        </p:spPr>
        <p:txBody>
          <a:bodyPr wrap="square" rtlCol="0">
            <a:spAutoFit/>
          </a:bodyPr>
          <a:lstStyle/>
          <a:p>
            <a:pPr algn="ctr"/>
            <a:r>
              <a:rPr lang="en-US" sz="2000" b="1" dirty="0" smtClean="0">
                <a:solidFill>
                  <a:schemeClr val="bg1"/>
                </a:solidFill>
              </a:rPr>
              <a:t>Important to know and do</a:t>
            </a:r>
            <a:endParaRPr lang="en-US" sz="2000" b="1" dirty="0">
              <a:solidFill>
                <a:schemeClr val="bg1"/>
              </a:solidFill>
            </a:endParaRPr>
          </a:p>
        </p:txBody>
      </p:sp>
      <p:sp>
        <p:nvSpPr>
          <p:cNvPr id="7" name="TextBox 6"/>
          <p:cNvSpPr txBox="1"/>
          <p:nvPr/>
        </p:nvSpPr>
        <p:spPr>
          <a:xfrm>
            <a:off x="2713703" y="3893592"/>
            <a:ext cx="3200399" cy="1077218"/>
          </a:xfrm>
          <a:prstGeom prst="rect">
            <a:avLst/>
          </a:prstGeom>
          <a:noFill/>
        </p:spPr>
        <p:txBody>
          <a:bodyPr wrap="square" rtlCol="0">
            <a:spAutoFit/>
          </a:bodyPr>
          <a:lstStyle/>
          <a:p>
            <a:pPr algn="ctr"/>
            <a:r>
              <a:rPr lang="en-US" sz="3200" b="1" dirty="0" smtClean="0"/>
              <a:t>Enduring </a:t>
            </a:r>
          </a:p>
          <a:p>
            <a:pPr algn="ctr"/>
            <a:r>
              <a:rPr lang="en-US" sz="3200" b="1" dirty="0" smtClean="0"/>
              <a:t>Understanding</a:t>
            </a:r>
            <a:endParaRPr lang="en-US" sz="3200" b="1" dirty="0"/>
          </a:p>
        </p:txBody>
      </p:sp>
    </p:spTree>
    <p:extLst>
      <p:ext uri="{BB962C8B-B14F-4D97-AF65-F5344CB8AC3E}">
        <p14:creationId xmlns:p14="http://schemas.microsoft.com/office/powerpoint/2010/main" val="1988095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900880"/>
            <a:ext cx="7716837" cy="1447800"/>
          </a:xfrm>
        </p:spPr>
        <p:txBody>
          <a:bodyPr/>
          <a:lstStyle/>
          <a:p>
            <a:r>
              <a:rPr lang="en-US" dirty="0" smtClean="0"/>
              <a:t>Examining Standards First</a:t>
            </a:r>
            <a:endParaRPr lang="en-US" dirty="0"/>
          </a:p>
        </p:txBody>
      </p:sp>
      <p:sp>
        <p:nvSpPr>
          <p:cNvPr id="3" name="Content Placeholder 2"/>
          <p:cNvSpPr>
            <a:spLocks noGrp="1"/>
          </p:cNvSpPr>
          <p:nvPr>
            <p:ph idx="1"/>
          </p:nvPr>
        </p:nvSpPr>
        <p:spPr>
          <a:xfrm>
            <a:off x="712788" y="2212258"/>
            <a:ext cx="7716838" cy="4188542"/>
          </a:xfrm>
        </p:spPr>
        <p:txBody>
          <a:bodyPr>
            <a:normAutofit lnSpcReduction="10000"/>
          </a:bodyPr>
          <a:lstStyle/>
          <a:p>
            <a:r>
              <a:rPr lang="en-US" dirty="0" smtClean="0"/>
              <a:t>Standards provide a framework. We decide from that framework what is worthy of understanding.</a:t>
            </a:r>
          </a:p>
          <a:p>
            <a:r>
              <a:rPr lang="en-US" dirty="0" smtClean="0"/>
              <a:t>The essential concepts and main ideas then suggest the kinds of performances vs. just using assessments as tests based on a textbook.</a:t>
            </a:r>
          </a:p>
          <a:p>
            <a:r>
              <a:rPr lang="en-US" dirty="0" smtClean="0"/>
              <a:t>This helps us decide what knowledge and skills we need to teach.</a:t>
            </a:r>
          </a:p>
          <a:p>
            <a:pPr lvl="1"/>
            <a:r>
              <a:rPr lang="en-US" dirty="0" smtClean="0"/>
              <a:t>The text becomes just one resource vs. the text as the syllabus</a:t>
            </a:r>
          </a:p>
          <a:p>
            <a:pPr lvl="1"/>
            <a:endParaRPr lang="en-US" dirty="0"/>
          </a:p>
        </p:txBody>
      </p:sp>
    </p:spTree>
    <p:extLst>
      <p:ext uri="{BB962C8B-B14F-4D97-AF65-F5344CB8AC3E}">
        <p14:creationId xmlns:p14="http://schemas.microsoft.com/office/powerpoint/2010/main" val="333603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Assessments Next?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Assessments: </a:t>
            </a:r>
          </a:p>
          <a:p>
            <a:r>
              <a:rPr lang="en-US" dirty="0" smtClean="0"/>
              <a:t>provide key targets to focus on when creating or adjusting lesson plans.</a:t>
            </a:r>
          </a:p>
          <a:p>
            <a:r>
              <a:rPr lang="en-US" dirty="0" smtClean="0"/>
              <a:t>tell us what content needs to be covered vs. content that isn’t essential to the key concepts.</a:t>
            </a:r>
          </a:p>
          <a:p>
            <a:r>
              <a:rPr lang="en-US" dirty="0"/>
              <a:t>h</a:t>
            </a:r>
            <a:r>
              <a:rPr lang="en-US" smtClean="0"/>
              <a:t>elp </a:t>
            </a:r>
            <a:r>
              <a:rPr lang="en-US" dirty="0" smtClean="0"/>
              <a:t>us determine what strategies are most effective in reaching the learning targets.</a:t>
            </a:r>
            <a:endParaRPr lang="en-US" dirty="0"/>
          </a:p>
        </p:txBody>
      </p:sp>
    </p:spTree>
    <p:extLst>
      <p:ext uri="{BB962C8B-B14F-4D97-AF65-F5344CB8AC3E}">
        <p14:creationId xmlns:p14="http://schemas.microsoft.com/office/powerpoint/2010/main" val="3085832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7870" y="164690"/>
            <a:ext cx="3951755" cy="1431832"/>
          </a:xfrm>
        </p:spPr>
        <p:txBody>
          <a:bodyPr/>
          <a:lstStyle/>
          <a:p>
            <a:r>
              <a:rPr lang="en-US" sz="3600" dirty="0" smtClean="0"/>
              <a:t>A Process, not an Event</a:t>
            </a:r>
            <a:endParaRPr lang="en-US" sz="3600" dirty="0"/>
          </a:p>
        </p:txBody>
      </p:sp>
      <p:sp>
        <p:nvSpPr>
          <p:cNvPr id="6" name="Text Placeholder 5"/>
          <p:cNvSpPr>
            <a:spLocks noGrp="1"/>
          </p:cNvSpPr>
          <p:nvPr>
            <p:ph type="body" sz="half" idx="2"/>
          </p:nvPr>
        </p:nvSpPr>
        <p:spPr>
          <a:xfrm>
            <a:off x="4477870" y="1784555"/>
            <a:ext cx="4253175" cy="4616245"/>
          </a:xfrm>
        </p:spPr>
        <p:txBody>
          <a:bodyPr>
            <a:normAutofit/>
          </a:bodyPr>
          <a:lstStyle/>
          <a:p>
            <a:pPr marL="457200" indent="-457200">
              <a:buFont typeface="Arial" panose="020B0604020202020204" pitchFamily="34" charset="0"/>
              <a:buChar char="•"/>
            </a:pPr>
            <a:r>
              <a:rPr lang="en-US" sz="2800" dirty="0" smtClean="0"/>
              <a:t>Emphasis is on student enduring understanding.</a:t>
            </a:r>
          </a:p>
          <a:p>
            <a:pPr marL="457200" indent="-457200">
              <a:buFont typeface="Arial" panose="020B0604020202020204" pitchFamily="34" charset="0"/>
              <a:buChar char="•"/>
            </a:pPr>
            <a:r>
              <a:rPr lang="en-US" sz="2800" dirty="0" smtClean="0"/>
              <a:t>Students can learn skills that continue from year to year.</a:t>
            </a:r>
          </a:p>
          <a:p>
            <a:pPr marL="457200" indent="-457200">
              <a:buFont typeface="Arial" panose="020B0604020202020204" pitchFamily="34" charset="0"/>
              <a:buChar char="•"/>
            </a:pPr>
            <a:r>
              <a:rPr lang="en-US" sz="2800" dirty="0" smtClean="0"/>
              <a:t>Backward design takes time – not done in just one year.</a:t>
            </a:r>
            <a:endParaRPr lang="en-US" sz="2800" dirty="0"/>
          </a:p>
        </p:txBody>
      </p:sp>
      <p:pic>
        <p:nvPicPr>
          <p:cNvPr id="1026" name="Picture 2" descr="https://erinpetley.files.wordpress.com/2014/01/light-bulb-momen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403" r="144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5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6707799" y="2633606"/>
            <a:ext cx="2254782" cy="1551745"/>
          </a:xfrm>
          <a:prstGeom prst="verticalScroll">
            <a:avLst/>
          </a:prstGeom>
          <a:solidFill>
            <a:schemeClr val="accent1">
              <a:lumMod val="40000"/>
              <a:lumOff val="60000"/>
              <a:alpha val="11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5" name="Text Placeholder 1"/>
          <p:cNvSpPr txBox="1">
            <a:spLocks/>
          </p:cNvSpPr>
          <p:nvPr/>
        </p:nvSpPr>
        <p:spPr>
          <a:xfrm>
            <a:off x="0" y="2743200"/>
            <a:ext cx="9144000" cy="1673225"/>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500" dirty="0" smtClean="0">
                <a:solidFill>
                  <a:srgbClr val="000000"/>
                </a:solidFill>
                <a:latin typeface="Franklin Gothic Book"/>
              </a:rPr>
              <a:t>Curriculum	Quarterly	</a:t>
            </a:r>
            <a:r>
              <a:rPr lang="en-US" sz="2500" dirty="0" smtClean="0">
                <a:solidFill>
                  <a:srgbClr val="FF0000"/>
                </a:solidFill>
                <a:latin typeface="Franklin Gothic Book"/>
              </a:rPr>
              <a:t>Data &amp;</a:t>
            </a:r>
            <a:r>
              <a:rPr lang="en-US" sz="2500" dirty="0" smtClean="0">
                <a:solidFill>
                  <a:srgbClr val="000000"/>
                </a:solidFill>
                <a:latin typeface="Franklin Gothic Book"/>
              </a:rPr>
              <a:t> 	</a:t>
            </a:r>
            <a:r>
              <a:rPr lang="en-US" sz="2500" dirty="0" smtClean="0">
                <a:solidFill>
                  <a:srgbClr val="FF0000"/>
                </a:solidFill>
                <a:latin typeface="Franklin Gothic Book"/>
              </a:rPr>
              <a:t>SI</a:t>
            </a:r>
            <a:r>
              <a:rPr lang="en-US" sz="2500" dirty="0" smtClean="0">
                <a:solidFill>
                  <a:srgbClr val="000000"/>
                </a:solidFill>
                <a:latin typeface="Franklin Gothic Book"/>
              </a:rPr>
              <a:t>	        Improve</a:t>
            </a:r>
          </a:p>
          <a:p>
            <a:r>
              <a:rPr lang="en-US" sz="2500" dirty="0" smtClean="0">
                <a:solidFill>
                  <a:srgbClr val="000000"/>
                </a:solidFill>
                <a:latin typeface="Franklin Gothic Book"/>
              </a:rPr>
              <a:t>Standards	Exams		</a:t>
            </a:r>
            <a:r>
              <a:rPr lang="en-US" sz="2500" dirty="0" smtClean="0">
                <a:solidFill>
                  <a:srgbClr val="FF0000"/>
                </a:solidFill>
                <a:latin typeface="Franklin Gothic Book"/>
              </a:rPr>
              <a:t>Discussion</a:t>
            </a:r>
            <a:r>
              <a:rPr lang="en-US" sz="2500" dirty="0" smtClean="0">
                <a:solidFill>
                  <a:srgbClr val="000000"/>
                </a:solidFill>
                <a:latin typeface="Franklin Gothic Book"/>
              </a:rPr>
              <a:t>	</a:t>
            </a:r>
            <a:r>
              <a:rPr lang="en-US" sz="2500" dirty="0" smtClean="0">
                <a:solidFill>
                  <a:srgbClr val="FF0000"/>
                </a:solidFill>
                <a:latin typeface="Franklin Gothic Book"/>
              </a:rPr>
              <a:t>PD</a:t>
            </a:r>
            <a:r>
              <a:rPr lang="en-US" sz="2500" dirty="0" smtClean="0">
                <a:solidFill>
                  <a:srgbClr val="000000"/>
                </a:solidFill>
                <a:latin typeface="Franklin Gothic Book"/>
              </a:rPr>
              <a:t>	        Student</a:t>
            </a:r>
          </a:p>
          <a:p>
            <a:r>
              <a:rPr lang="en-US" sz="2500" dirty="0" smtClean="0">
                <a:solidFill>
                  <a:srgbClr val="000000"/>
                </a:solidFill>
                <a:latin typeface="Franklin Gothic Book"/>
              </a:rPr>
              <a:t>							</a:t>
            </a:r>
            <a:r>
              <a:rPr lang="en-US" sz="2500" dirty="0" err="1" smtClean="0">
                <a:solidFill>
                  <a:srgbClr val="FF0000"/>
                </a:solidFill>
                <a:latin typeface="Franklin Gothic Book"/>
              </a:rPr>
              <a:t>Eval</a:t>
            </a:r>
            <a:r>
              <a:rPr lang="en-US" sz="2500" dirty="0" smtClean="0">
                <a:solidFill>
                  <a:srgbClr val="000000"/>
                </a:solidFill>
                <a:latin typeface="Franklin Gothic Book"/>
              </a:rPr>
              <a:t>	       Achievement</a:t>
            </a:r>
            <a:endParaRPr lang="en-US" sz="2500" dirty="0">
              <a:solidFill>
                <a:srgbClr val="000000"/>
              </a:solidFill>
              <a:latin typeface="Franklin Gothic Book"/>
            </a:endParaRPr>
          </a:p>
        </p:txBody>
      </p:sp>
      <p:sp>
        <p:nvSpPr>
          <p:cNvPr id="6" name="Title 2"/>
          <p:cNvSpPr txBox="1">
            <a:spLocks/>
          </p:cNvSpPr>
          <p:nvPr/>
        </p:nvSpPr>
        <p:spPr>
          <a:xfrm>
            <a:off x="898278" y="358050"/>
            <a:ext cx="7620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solidFill>
                  <a:srgbClr val="000000"/>
                </a:solidFill>
                <a:latin typeface="Franklin Gothic Medium"/>
              </a:rPr>
              <a:t>PROCESS OVERVIEW</a:t>
            </a:r>
          </a:p>
          <a:p>
            <a:endParaRPr lang="en-US" dirty="0">
              <a:solidFill>
                <a:srgbClr val="000000"/>
              </a:solidFill>
              <a:latin typeface="Franklin Gothic Medium"/>
            </a:endParaRPr>
          </a:p>
        </p:txBody>
      </p:sp>
      <p:sp>
        <p:nvSpPr>
          <p:cNvPr id="7" name="Right Arrow 6"/>
          <p:cNvSpPr/>
          <p:nvPr/>
        </p:nvSpPr>
        <p:spPr>
          <a:xfrm>
            <a:off x="1371600" y="3096356"/>
            <a:ext cx="512142" cy="242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8" name="Right Arrow 7"/>
          <p:cNvSpPr/>
          <p:nvPr/>
        </p:nvSpPr>
        <p:spPr>
          <a:xfrm>
            <a:off x="3093786" y="3158584"/>
            <a:ext cx="512142" cy="242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0" name="Right Arrow 9"/>
          <p:cNvSpPr/>
          <p:nvPr/>
        </p:nvSpPr>
        <p:spPr>
          <a:xfrm>
            <a:off x="6195657" y="3158584"/>
            <a:ext cx="512142" cy="242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
        <p:nvSpPr>
          <p:cNvPr id="11" name="Curved Down Arrow 10"/>
          <p:cNvSpPr/>
          <p:nvPr/>
        </p:nvSpPr>
        <p:spPr>
          <a:xfrm>
            <a:off x="2414211" y="1800421"/>
            <a:ext cx="6184125" cy="731520"/>
          </a:xfrm>
          <a:prstGeom prst="curvedDownArrow">
            <a:avLst/>
          </a:prstGeom>
          <a:ln w="34925" cap="rnd"/>
          <a:effectLst>
            <a:glow rad="101600">
              <a:schemeClr val="bg1">
                <a:lumMod val="75000"/>
                <a:alpha val="75000"/>
              </a:schemeClr>
            </a:glow>
            <a:outerShdw blurRad="40000" dist="23000" dir="5400000" rotWithShape="0">
              <a:srgbClr val="000000">
                <a:alpha val="35000"/>
              </a:srgbClr>
            </a:outerShdw>
          </a:effectLst>
          <a:scene3d>
            <a:camera prst="orthographicFront">
              <a:rot lat="0" lon="107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00"/>
              </a:solidFill>
              <a:latin typeface="Franklin Gothic Book"/>
            </a:endParaRPr>
          </a:p>
        </p:txBody>
      </p:sp>
      <p:sp>
        <p:nvSpPr>
          <p:cNvPr id="2" name="Plus 1"/>
          <p:cNvSpPr/>
          <p:nvPr/>
        </p:nvSpPr>
        <p:spPr>
          <a:xfrm>
            <a:off x="4831737" y="2943955"/>
            <a:ext cx="638615" cy="4572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Franklin Gothic Book"/>
            </a:endParaRPr>
          </a:p>
        </p:txBody>
      </p:sp>
    </p:spTree>
    <p:extLst>
      <p:ext uri="{BB962C8B-B14F-4D97-AF65-F5344CB8AC3E}">
        <p14:creationId xmlns:p14="http://schemas.microsoft.com/office/powerpoint/2010/main" val="636796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599"/>
            <a:ext cx="7716837" cy="2365829"/>
          </a:xfrm>
        </p:spPr>
        <p:txBody>
          <a:bodyPr/>
          <a:lstStyle/>
          <a:p>
            <a:r>
              <a:rPr lang="en-US" sz="6000" dirty="0" smtClean="0"/>
              <a:t>School Improvement</a:t>
            </a:r>
            <a:br>
              <a:rPr lang="en-US" sz="6000" dirty="0" smtClean="0"/>
            </a:br>
            <a:r>
              <a:rPr lang="en-US" sz="6000" dirty="0" smtClean="0"/>
              <a:t>Goals</a:t>
            </a:r>
            <a:endParaRPr lang="en-US" sz="6000" dirty="0"/>
          </a:p>
        </p:txBody>
      </p:sp>
      <p:sp>
        <p:nvSpPr>
          <p:cNvPr id="3" name="Content Placeholder 2"/>
          <p:cNvSpPr>
            <a:spLocks noGrp="1"/>
          </p:cNvSpPr>
          <p:nvPr>
            <p:ph idx="1"/>
          </p:nvPr>
        </p:nvSpPr>
        <p:spPr>
          <a:xfrm>
            <a:off x="712788" y="4027714"/>
            <a:ext cx="7716838" cy="2373086"/>
          </a:xfrm>
        </p:spPr>
        <p:txBody>
          <a:bodyPr>
            <a:normAutofit/>
          </a:bodyPr>
          <a:lstStyle/>
          <a:p>
            <a:pPr algn="ctr"/>
            <a:r>
              <a:rPr lang="en-US" sz="5400" dirty="0" smtClean="0"/>
              <a:t>How did we do?</a:t>
            </a:r>
            <a:endParaRPr lang="en-US" sz="5400" dirty="0"/>
          </a:p>
        </p:txBody>
      </p:sp>
    </p:spTree>
    <p:extLst>
      <p:ext uri="{BB962C8B-B14F-4D97-AF65-F5344CB8AC3E}">
        <p14:creationId xmlns:p14="http://schemas.microsoft.com/office/powerpoint/2010/main" val="23527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3" y="1545549"/>
            <a:ext cx="8654143" cy="3785652"/>
          </a:xfrm>
          <a:prstGeom prst="rect">
            <a:avLst/>
          </a:prstGeom>
          <a:solidFill>
            <a:schemeClr val="tx2"/>
          </a:solidFill>
          <a:effectLst>
            <a:glow rad="317500">
              <a:schemeClr val="accent4">
                <a:alpha val="75000"/>
              </a:schemeClr>
            </a:glow>
          </a:effectLst>
        </p:spPr>
        <p:txBody>
          <a:bodyPr wrap="square">
            <a:spAutoFit/>
          </a:bodyPr>
          <a:lstStyle/>
          <a:p>
            <a:pPr algn="ctr"/>
            <a:r>
              <a:rPr lang="en-US" sz="6000" dirty="0"/>
              <a:t>All teachers will work in </a:t>
            </a:r>
            <a:r>
              <a:rPr lang="en-US" sz="6000" dirty="0" smtClean="0"/>
              <a:t>a PLC </a:t>
            </a:r>
            <a:r>
              <a:rPr lang="en-US" sz="6000" dirty="0"/>
              <a:t>to </a:t>
            </a:r>
            <a:r>
              <a:rPr lang="en-US" sz="6000" dirty="0">
                <a:solidFill>
                  <a:srgbClr val="FF0000"/>
                </a:solidFill>
              </a:rPr>
              <a:t>collect</a:t>
            </a:r>
            <a:r>
              <a:rPr lang="en-US" sz="6000" dirty="0"/>
              <a:t> and </a:t>
            </a:r>
            <a:r>
              <a:rPr lang="en-US" sz="6000" dirty="0">
                <a:solidFill>
                  <a:srgbClr val="FF0000"/>
                </a:solidFill>
              </a:rPr>
              <a:t>analyze</a:t>
            </a:r>
            <a:r>
              <a:rPr lang="en-US" sz="6000" dirty="0"/>
              <a:t> </a:t>
            </a:r>
            <a:r>
              <a:rPr lang="en-US" sz="6000" dirty="0">
                <a:solidFill>
                  <a:srgbClr val="00FF00"/>
                </a:solidFill>
              </a:rPr>
              <a:t>data</a:t>
            </a:r>
            <a:r>
              <a:rPr lang="en-US" sz="6000" dirty="0"/>
              <a:t> from </a:t>
            </a:r>
            <a:r>
              <a:rPr lang="en-US" sz="6000" dirty="0" smtClean="0"/>
              <a:t>CQEs</a:t>
            </a:r>
            <a:endParaRPr lang="en-US" sz="6000" dirty="0"/>
          </a:p>
        </p:txBody>
      </p:sp>
    </p:spTree>
    <p:extLst>
      <p:ext uri="{BB962C8B-B14F-4D97-AF65-F5344CB8AC3E}">
        <p14:creationId xmlns:p14="http://schemas.microsoft.com/office/powerpoint/2010/main" val="186119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3" y="1545549"/>
            <a:ext cx="8654143" cy="4708981"/>
          </a:xfrm>
          <a:prstGeom prst="rect">
            <a:avLst/>
          </a:prstGeom>
          <a:solidFill>
            <a:schemeClr val="tx2"/>
          </a:solidFill>
          <a:effectLst>
            <a:glow rad="317500">
              <a:schemeClr val="accent4">
                <a:alpha val="75000"/>
              </a:schemeClr>
            </a:glow>
          </a:effectLst>
        </p:spPr>
        <p:txBody>
          <a:bodyPr wrap="square">
            <a:spAutoFit/>
          </a:bodyPr>
          <a:lstStyle/>
          <a:p>
            <a:pPr algn="ctr"/>
            <a:r>
              <a:rPr lang="en-US" sz="6000" dirty="0" smtClean="0"/>
              <a:t>Teachers will use </a:t>
            </a:r>
          </a:p>
          <a:p>
            <a:pPr algn="ctr"/>
            <a:r>
              <a:rPr lang="en-US" sz="6000" dirty="0" smtClean="0">
                <a:solidFill>
                  <a:srgbClr val="00FF00"/>
                </a:solidFill>
              </a:rPr>
              <a:t>Item </a:t>
            </a:r>
            <a:r>
              <a:rPr lang="en-US" sz="6000" dirty="0">
                <a:solidFill>
                  <a:srgbClr val="00FF00"/>
                </a:solidFill>
              </a:rPr>
              <a:t>A</a:t>
            </a:r>
            <a:r>
              <a:rPr lang="en-US" sz="6000" dirty="0" smtClean="0">
                <a:solidFill>
                  <a:srgbClr val="00FF00"/>
                </a:solidFill>
              </a:rPr>
              <a:t>nalysis</a:t>
            </a:r>
          </a:p>
          <a:p>
            <a:pPr algn="ctr"/>
            <a:r>
              <a:rPr lang="en-US" sz="6000" dirty="0" smtClean="0"/>
              <a:t>To Determine </a:t>
            </a:r>
            <a:r>
              <a:rPr lang="en-US" sz="6000" dirty="0">
                <a:solidFill>
                  <a:srgbClr val="FF0000"/>
                </a:solidFill>
              </a:rPr>
              <a:t>T</a:t>
            </a:r>
            <a:r>
              <a:rPr lang="en-US" sz="6000" dirty="0" smtClean="0">
                <a:solidFill>
                  <a:srgbClr val="FF0000"/>
                </a:solidFill>
              </a:rPr>
              <a:t>rends</a:t>
            </a:r>
          </a:p>
          <a:p>
            <a:pPr algn="ctr"/>
            <a:r>
              <a:rPr lang="en-US" sz="6000" dirty="0" smtClean="0"/>
              <a:t>And</a:t>
            </a:r>
          </a:p>
          <a:p>
            <a:pPr algn="ctr"/>
            <a:r>
              <a:rPr lang="en-US" sz="6000" dirty="0" smtClean="0"/>
              <a:t>Identify </a:t>
            </a:r>
            <a:r>
              <a:rPr lang="en-US" sz="6000" dirty="0" smtClean="0">
                <a:solidFill>
                  <a:srgbClr val="00FF00"/>
                </a:solidFill>
              </a:rPr>
              <a:t>Areas of Need</a:t>
            </a:r>
            <a:endParaRPr lang="en-US" sz="6000" dirty="0">
              <a:solidFill>
                <a:srgbClr val="00FF00"/>
              </a:solidFill>
            </a:endParaRPr>
          </a:p>
        </p:txBody>
      </p:sp>
    </p:spTree>
    <p:extLst>
      <p:ext uri="{BB962C8B-B14F-4D97-AF65-F5344CB8AC3E}">
        <p14:creationId xmlns:p14="http://schemas.microsoft.com/office/powerpoint/2010/main" val="249240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3" y="1545549"/>
            <a:ext cx="8654143" cy="1015663"/>
          </a:xfrm>
          <a:prstGeom prst="rect">
            <a:avLst/>
          </a:prstGeom>
          <a:solidFill>
            <a:schemeClr val="tx2"/>
          </a:solidFill>
          <a:effectLst>
            <a:glow rad="317500">
              <a:schemeClr val="accent4">
                <a:alpha val="75000"/>
              </a:schemeClr>
            </a:glow>
          </a:effectLst>
        </p:spPr>
        <p:txBody>
          <a:bodyPr wrap="square">
            <a:spAutoFit/>
          </a:bodyPr>
          <a:lstStyle/>
          <a:p>
            <a:pPr algn="ctr"/>
            <a:r>
              <a:rPr lang="en-US" sz="6000" dirty="0" smtClean="0"/>
              <a:t>Using </a:t>
            </a:r>
            <a:r>
              <a:rPr lang="en-US" sz="6000" dirty="0" smtClean="0">
                <a:solidFill>
                  <a:srgbClr val="00FF00"/>
                </a:solidFill>
              </a:rPr>
              <a:t>Illuminate</a:t>
            </a:r>
            <a:endParaRPr lang="en-US" sz="6000" dirty="0">
              <a:solidFill>
                <a:srgbClr val="00FF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3200400" y="2777245"/>
            <a:ext cx="2743200" cy="2959100"/>
          </a:xfrm>
          <a:prstGeom prst="rect">
            <a:avLst/>
          </a:prstGeom>
        </p:spPr>
      </p:pic>
    </p:spTree>
    <p:extLst>
      <p:ext uri="{BB962C8B-B14F-4D97-AF65-F5344CB8AC3E}">
        <p14:creationId xmlns:p14="http://schemas.microsoft.com/office/powerpoint/2010/main" val="211327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Overview</a:t>
            </a:r>
            <a:endParaRPr lang="en-US" sz="6000" dirty="0"/>
          </a:p>
        </p:txBody>
      </p:sp>
      <p:pic>
        <p:nvPicPr>
          <p:cNvPr id="3" name="Picture 2" descr="Screenshot 2016-05-06 14.00.4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99460" y="2426074"/>
            <a:ext cx="7809957" cy="4375212"/>
          </a:xfrm>
          <a:prstGeom prst="rect">
            <a:avLst/>
          </a:prstGeom>
        </p:spPr>
      </p:pic>
    </p:spTree>
    <p:extLst>
      <p:ext uri="{BB962C8B-B14F-4D97-AF65-F5344CB8AC3E}">
        <p14:creationId xmlns:p14="http://schemas.microsoft.com/office/powerpoint/2010/main" val="288213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6000" dirty="0" smtClean="0"/>
              <a:t>Student Responses</a:t>
            </a:r>
            <a:endParaRPr lang="en-US" sz="6000" dirty="0"/>
          </a:p>
        </p:txBody>
      </p:sp>
      <p:pic>
        <p:nvPicPr>
          <p:cNvPr id="5" name="Picture 4" descr="Screenshot 2016-05-06 14.07.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92" y="1355549"/>
            <a:ext cx="6312417" cy="4183188"/>
          </a:xfrm>
          <a:prstGeom prst="rect">
            <a:avLst/>
          </a:prstGeom>
        </p:spPr>
      </p:pic>
      <p:sp>
        <p:nvSpPr>
          <p:cNvPr id="4" name="TextBox 3"/>
          <p:cNvSpPr txBox="1"/>
          <p:nvPr/>
        </p:nvSpPr>
        <p:spPr>
          <a:xfrm>
            <a:off x="816429" y="2957286"/>
            <a:ext cx="1161142" cy="230832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275678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294</TotalTime>
  <Words>645</Words>
  <Application>Microsoft Macintosh PowerPoint</Application>
  <PresentationFormat>On-screen Show (4:3)</PresentationFormat>
  <Paragraphs>91</Paragraphs>
  <Slides>25</Slides>
  <Notes>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Sky</vt:lpstr>
      <vt:lpstr>Angles</vt:lpstr>
      <vt:lpstr>1_Angles</vt:lpstr>
      <vt:lpstr>Accomplishments</vt:lpstr>
      <vt:lpstr>BHS Fall 2015</vt:lpstr>
      <vt:lpstr>PowerPoint Presentation</vt:lpstr>
      <vt:lpstr>School Improvement Goals</vt:lpstr>
      <vt:lpstr>PowerPoint Presentation</vt:lpstr>
      <vt:lpstr>PowerPoint Presentation</vt:lpstr>
      <vt:lpstr>PowerPoint Presentation</vt:lpstr>
      <vt:lpstr>Overview</vt:lpstr>
      <vt:lpstr>Student Responses</vt:lpstr>
      <vt:lpstr>Response Frequency</vt:lpstr>
      <vt:lpstr>Custom Reports</vt:lpstr>
      <vt:lpstr>PowerPoint Presentation</vt:lpstr>
      <vt:lpstr>PowerPoint Presentation</vt:lpstr>
      <vt:lpstr>PowerPoint Presentation</vt:lpstr>
      <vt:lpstr>PowerPoint Presentation</vt:lpstr>
      <vt:lpstr>Made time for learning a new…</vt:lpstr>
      <vt:lpstr>Closely examined…</vt:lpstr>
      <vt:lpstr>Took time for…</vt:lpstr>
      <vt:lpstr>What’s next?</vt:lpstr>
      <vt:lpstr>Introduction to Backward Design</vt:lpstr>
      <vt:lpstr>PowerPoint Presentation</vt:lpstr>
      <vt:lpstr>PowerPoint Presentation</vt:lpstr>
      <vt:lpstr>Examining Standards First</vt:lpstr>
      <vt:lpstr>Why Assessments Next?</vt:lpstr>
      <vt:lpstr>A Process, not an Event</vt:lpstr>
    </vt:vector>
  </TitlesOfParts>
  <Company>Brighton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Accomplishments</dc:title>
  <dc:creator>staff</dc:creator>
  <cp:lastModifiedBy>staff</cp:lastModifiedBy>
  <cp:revision>42</cp:revision>
  <dcterms:created xsi:type="dcterms:W3CDTF">2016-05-06T17:29:58Z</dcterms:created>
  <dcterms:modified xsi:type="dcterms:W3CDTF">2016-05-16T16:54:42Z</dcterms:modified>
</cp:coreProperties>
</file>