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3" r:id="rId4"/>
    <p:sldId id="264" r:id="rId5"/>
    <p:sldId id="261" r:id="rId6"/>
    <p:sldId id="262" r:id="rId7"/>
    <p:sldId id="270" r:id="rId8"/>
    <p:sldId id="258" r:id="rId9"/>
    <p:sldId id="271" r:id="rId10"/>
    <p:sldId id="293" r:id="rId11"/>
    <p:sldId id="294" r:id="rId12"/>
    <p:sldId id="259" r:id="rId13"/>
    <p:sldId id="275" r:id="rId14"/>
    <p:sldId id="295" r:id="rId15"/>
    <p:sldId id="272" r:id="rId16"/>
    <p:sldId id="273" r:id="rId17"/>
    <p:sldId id="274" r:id="rId18"/>
    <p:sldId id="276" r:id="rId19"/>
    <p:sldId id="277" r:id="rId20"/>
    <p:sldId id="280" r:id="rId21"/>
    <p:sldId id="278" r:id="rId22"/>
    <p:sldId id="296" r:id="rId23"/>
    <p:sldId id="279" r:id="rId24"/>
    <p:sldId id="281" r:id="rId25"/>
    <p:sldId id="282" r:id="rId26"/>
    <p:sldId id="284" r:id="rId27"/>
    <p:sldId id="286" r:id="rId28"/>
    <p:sldId id="287" r:id="rId29"/>
    <p:sldId id="283" r:id="rId30"/>
    <p:sldId id="288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 snapToGrid="0" snapToObjects="1">
      <p:cViewPr varScale="1">
        <p:scale>
          <a:sx n="88" d="100"/>
          <a:sy n="88" d="100"/>
        </p:scale>
        <p:origin x="-1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BHS All students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21.9</c:v>
                </c:pt>
                <c:pt idx="1">
                  <c:v>22.5</c:v>
                </c:pt>
                <c:pt idx="2">
                  <c:v>22.6</c:v>
                </c:pt>
                <c:pt idx="3">
                  <c:v>22.1</c:v>
                </c:pt>
                <c:pt idx="4">
                  <c:v>22.7</c:v>
                </c:pt>
                <c:pt idx="5">
                  <c:v>22.7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17653720"/>
        <c:axId val="-2117656712"/>
      </c:barChart>
      <c:catAx>
        <c:axId val="-2117653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17656712"/>
        <c:crosses val="autoZero"/>
        <c:auto val="1"/>
        <c:lblAlgn val="ctr"/>
        <c:lblOffset val="100"/>
        <c:noMultiLvlLbl val="0"/>
      </c:catAx>
      <c:valAx>
        <c:axId val="-211765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17653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09E3E0-C015-B949-825C-F5802EFDEE12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5E83E1C-2E0F-EA46-A27B-C7E60E5B20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BHS Fall 2015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434" y="3861952"/>
            <a:ext cx="6009146" cy="1931141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i="1" dirty="0" smtClean="0">
                <a:latin typeface="Arial Narrow"/>
                <a:cs typeface="Arial Narrow"/>
              </a:rPr>
              <a:t>Continuous School Improvement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000" b="1" i="1" dirty="0" smtClean="0">
                <a:latin typeface="Arial Narrow"/>
                <a:cs typeface="Arial Narrow"/>
              </a:rPr>
              <a:t>From Good to Great</a:t>
            </a:r>
            <a:endParaRPr lang="en-US" sz="4000" b="1" i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7626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46" y="181438"/>
            <a:ext cx="86799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Michigan Student Test of Educational Progress 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M-Step</a:t>
            </a:r>
            <a:r>
              <a:rPr lang="en-US" sz="4800" dirty="0" smtClean="0"/>
              <a:t>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4800" dirty="0" smtClean="0"/>
              <a:t>SAT with writing, </a:t>
            </a:r>
            <a:r>
              <a:rPr lang="en-US" sz="4800" dirty="0" err="1" smtClean="0"/>
              <a:t>WorkKeys</a:t>
            </a:r>
            <a:r>
              <a:rPr lang="en-US" sz="4800" dirty="0" smtClean="0"/>
              <a:t>, and summative assessments in </a:t>
            </a:r>
            <a:r>
              <a:rPr lang="en-US" sz="4800" dirty="0" smtClean="0"/>
              <a:t>Science </a:t>
            </a:r>
            <a:r>
              <a:rPr lang="en-US" sz="4800" dirty="0" smtClean="0"/>
              <a:t>&amp; Social Studies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46" y="181438"/>
            <a:ext cx="86799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6600"/>
                </a:solidFill>
              </a:rPr>
              <a:t>AND</a:t>
            </a:r>
          </a:p>
          <a:p>
            <a:endParaRPr lang="en-US" dirty="0"/>
          </a:p>
          <a:p>
            <a:r>
              <a:rPr lang="en-US" sz="4800" dirty="0" smtClean="0"/>
              <a:t>A teacher</a:t>
            </a:r>
            <a:r>
              <a:rPr lang="en-US" sz="4800" dirty="0"/>
              <a:t> </a:t>
            </a:r>
            <a:r>
              <a:rPr lang="en-US" sz="4800" dirty="0" smtClean="0"/>
              <a:t>evaluation component that requires teachers to show evidence of improved student achievement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6707799" y="2633606"/>
            <a:ext cx="2254782" cy="1551745"/>
          </a:xfrm>
          <a:prstGeom prst="verticalScroll">
            <a:avLst/>
          </a:prstGeom>
          <a:solidFill>
            <a:schemeClr val="accent1">
              <a:lumMod val="40000"/>
              <a:lumOff val="60000"/>
              <a:alpha val="11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0" y="2743200"/>
            <a:ext cx="9144000" cy="167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Curriculum	Quarterly	</a:t>
            </a:r>
            <a:r>
              <a:rPr lang="en-US" sz="2500" dirty="0" smtClean="0">
                <a:solidFill>
                  <a:srgbClr val="FF0000"/>
                </a:solidFill>
              </a:rPr>
              <a:t>Data &amp;</a:t>
            </a:r>
            <a:r>
              <a:rPr lang="en-US" sz="2500" dirty="0" smtClean="0"/>
              <a:t> 	</a:t>
            </a:r>
            <a:r>
              <a:rPr lang="en-US" sz="2500" dirty="0" smtClean="0">
                <a:solidFill>
                  <a:srgbClr val="FF0000"/>
                </a:solidFill>
              </a:rPr>
              <a:t>SI</a:t>
            </a:r>
            <a:r>
              <a:rPr lang="en-US" sz="2500" dirty="0" smtClean="0"/>
              <a:t>	        Improve</a:t>
            </a:r>
          </a:p>
          <a:p>
            <a:r>
              <a:rPr lang="en-US" sz="2500" dirty="0" smtClean="0"/>
              <a:t>Standards	Exams		</a:t>
            </a:r>
            <a:r>
              <a:rPr lang="en-US" sz="2500" dirty="0" smtClean="0">
                <a:solidFill>
                  <a:srgbClr val="FF0000"/>
                </a:solidFill>
              </a:rPr>
              <a:t>Discussion</a:t>
            </a:r>
            <a:r>
              <a:rPr lang="en-US" sz="2500" dirty="0" smtClean="0"/>
              <a:t>	</a:t>
            </a:r>
            <a:r>
              <a:rPr lang="en-US" sz="2500" dirty="0" smtClean="0">
                <a:solidFill>
                  <a:srgbClr val="FF0000"/>
                </a:solidFill>
              </a:rPr>
              <a:t>PD</a:t>
            </a:r>
            <a:r>
              <a:rPr lang="en-US" sz="2500" dirty="0" smtClean="0"/>
              <a:t>	        Student</a:t>
            </a:r>
          </a:p>
          <a:p>
            <a:r>
              <a:rPr lang="en-US" sz="2500" dirty="0" smtClean="0"/>
              <a:t>							</a:t>
            </a:r>
            <a:r>
              <a:rPr lang="en-US" sz="2500" dirty="0" err="1" smtClean="0">
                <a:solidFill>
                  <a:srgbClr val="FF0000"/>
                </a:solidFill>
              </a:rPr>
              <a:t>Eval</a:t>
            </a:r>
            <a:r>
              <a:rPr lang="en-US" sz="2500" dirty="0" smtClean="0"/>
              <a:t>	       Achievement</a:t>
            </a:r>
            <a:endParaRPr lang="en-US" sz="25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98278" y="358050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PROCESS OVERVIEW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371600" y="3096356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93786" y="3158584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195657" y="3158584"/>
            <a:ext cx="512142" cy="2425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Down Arrow 10"/>
          <p:cNvSpPr/>
          <p:nvPr/>
        </p:nvSpPr>
        <p:spPr>
          <a:xfrm>
            <a:off x="2414211" y="1800421"/>
            <a:ext cx="6184125" cy="731520"/>
          </a:xfrm>
          <a:prstGeom prst="curvedDownArrow">
            <a:avLst/>
          </a:prstGeom>
          <a:ln w="34925" cap="rnd"/>
          <a:effectLst>
            <a:glow rad="101600">
              <a:schemeClr val="bg1">
                <a:lumMod val="75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lus 1"/>
          <p:cNvSpPr/>
          <p:nvPr/>
        </p:nvSpPr>
        <p:spPr>
          <a:xfrm>
            <a:off x="4831737" y="2943955"/>
            <a:ext cx="638615" cy="4572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85" y="655967"/>
            <a:ext cx="86939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2015-2016 School Improvement Plan</a:t>
            </a:r>
          </a:p>
          <a:p>
            <a:r>
              <a:rPr lang="en-US" sz="3600" dirty="0" smtClean="0"/>
              <a:t>Professional Development</a:t>
            </a:r>
          </a:p>
          <a:p>
            <a:r>
              <a:rPr lang="en-US" sz="3600" dirty="0" smtClean="0"/>
              <a:t>Support for Teachers</a:t>
            </a:r>
          </a:p>
          <a:p>
            <a:r>
              <a:rPr lang="en-US" sz="3600" dirty="0" smtClean="0"/>
              <a:t>Tied to Requirements for Evaluation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4784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00" y="251222"/>
            <a:ext cx="8693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Enhanced Communication</a:t>
            </a:r>
          </a:p>
          <a:p>
            <a:endParaRPr lang="en-US" sz="2000" dirty="0" smtClean="0"/>
          </a:p>
          <a:p>
            <a:r>
              <a:rPr lang="en-US" sz="3600" dirty="0" smtClean="0"/>
              <a:t>E-mail    bhsschoolimprove@brightonk12.com</a:t>
            </a:r>
            <a:endParaRPr lang="en-US" sz="3600" dirty="0"/>
          </a:p>
          <a:p>
            <a:endParaRPr lang="en-US" sz="2000" dirty="0"/>
          </a:p>
          <a:p>
            <a:r>
              <a:rPr lang="en-US" sz="3600" dirty="0" smtClean="0"/>
              <a:t>Website   </a:t>
            </a:r>
            <a:r>
              <a:rPr lang="en-US" sz="3600" dirty="0" err="1" smtClean="0"/>
              <a:t>bhsschoolimprove.weebly.com</a:t>
            </a:r>
            <a:endParaRPr lang="en-US" sz="3600" dirty="0" smtClean="0"/>
          </a:p>
          <a:p>
            <a:endParaRPr lang="en-US" sz="2000" dirty="0" smtClean="0"/>
          </a:p>
          <a:p>
            <a:r>
              <a:rPr lang="en-US" sz="3600" dirty="0" smtClean="0"/>
              <a:t>Feedback – Let’s Talk</a:t>
            </a:r>
          </a:p>
          <a:p>
            <a:endParaRPr lang="en-US" sz="2000" dirty="0"/>
          </a:p>
          <a:p>
            <a:r>
              <a:rPr lang="en-US" sz="3600" dirty="0" smtClean="0"/>
              <a:t>Positive Comments, Questions, Requests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2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454" y="655967"/>
            <a:ext cx="6196010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Illuminate</a:t>
            </a:r>
          </a:p>
          <a:p>
            <a:pPr algn="ctr"/>
            <a:r>
              <a:rPr lang="en-US" sz="4000" dirty="0" smtClean="0"/>
              <a:t>Technology Tool</a:t>
            </a:r>
          </a:p>
          <a:p>
            <a:pPr algn="ctr"/>
            <a:r>
              <a:rPr lang="en-US" sz="4000" dirty="0" smtClean="0"/>
              <a:t>Data Collection &amp; Analysis</a:t>
            </a:r>
          </a:p>
          <a:p>
            <a:pPr algn="ctr"/>
            <a:r>
              <a:rPr lang="en-US" sz="4000" dirty="0" smtClean="0"/>
              <a:t>Exploration</a:t>
            </a:r>
          </a:p>
          <a:p>
            <a:pPr algn="ctr"/>
            <a:r>
              <a:rPr lang="en-US" sz="4000" dirty="0" smtClean="0"/>
              <a:t>Training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958" y="655967"/>
            <a:ext cx="6000641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Understanding by Design</a:t>
            </a:r>
          </a:p>
          <a:p>
            <a:pPr algn="ctr"/>
            <a:r>
              <a:rPr lang="en-US" sz="4000" dirty="0" smtClean="0"/>
              <a:t>“Backwards Design”</a:t>
            </a:r>
          </a:p>
          <a:p>
            <a:pPr algn="ctr"/>
            <a:r>
              <a:rPr lang="en-US" sz="4000" dirty="0" smtClean="0"/>
              <a:t>Enhanced Unit Planning</a:t>
            </a:r>
          </a:p>
          <a:p>
            <a:pPr algn="ctr"/>
            <a:r>
              <a:rPr lang="en-US" sz="4000" dirty="0" smtClean="0"/>
              <a:t>Training</a:t>
            </a:r>
          </a:p>
          <a:p>
            <a:pPr algn="ctr"/>
            <a:r>
              <a:rPr lang="en-US" sz="4000" dirty="0" smtClean="0"/>
              <a:t>Practice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1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6462" y="655967"/>
            <a:ext cx="537266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New Principal</a:t>
            </a:r>
          </a:p>
          <a:p>
            <a:pPr algn="ctr"/>
            <a:r>
              <a:rPr lang="en-US" sz="4000" dirty="0" smtClean="0"/>
              <a:t>Teacher Support</a:t>
            </a:r>
          </a:p>
          <a:p>
            <a:pPr algn="ctr"/>
            <a:r>
              <a:rPr lang="en-US" sz="4000" dirty="0" smtClean="0"/>
              <a:t>Curriculum, Assessment, Evaluation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5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Illuminate – Expectations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015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72905" y="1908174"/>
            <a:ext cx="5650992" cy="1207509"/>
          </a:xfrm>
        </p:spPr>
        <p:txBody>
          <a:bodyPr/>
          <a:lstStyle/>
          <a:p>
            <a:r>
              <a:rPr lang="en-US" sz="6000" dirty="0" smtClean="0"/>
              <a:t>Research – Leads to questions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014596" y="3782280"/>
            <a:ext cx="2539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Randall D. Knight</a:t>
            </a:r>
          </a:p>
          <a:p>
            <a:r>
              <a:rPr lang="en-US" dirty="0" smtClean="0"/>
              <a:t>Jay </a:t>
            </a:r>
            <a:r>
              <a:rPr lang="en-US" dirty="0" err="1" smtClean="0"/>
              <a:t>McTighe</a:t>
            </a:r>
            <a:endParaRPr lang="en-US" dirty="0" smtClean="0"/>
          </a:p>
          <a:p>
            <a:r>
              <a:rPr lang="en-US" dirty="0" smtClean="0"/>
              <a:t>Daniel R. </a:t>
            </a:r>
            <a:r>
              <a:rPr lang="en-US" dirty="0" err="1" smtClean="0"/>
              <a:t>Venables</a:t>
            </a:r>
            <a:endParaRPr lang="en-US" dirty="0" smtClean="0"/>
          </a:p>
          <a:p>
            <a:r>
              <a:rPr lang="en-US" dirty="0" smtClean="0"/>
              <a:t>Grant Wiggins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6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478" y="837406"/>
            <a:ext cx="72565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Use Illuminate for </a:t>
            </a:r>
          </a:p>
          <a:p>
            <a:r>
              <a:rPr lang="en-US" sz="4800" dirty="0" smtClean="0"/>
              <a:t>Exploration of </a:t>
            </a:r>
          </a:p>
          <a:p>
            <a:r>
              <a:rPr lang="en-US" sz="4800" dirty="0" smtClean="0"/>
              <a:t>Student Profile Information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4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289" y="362876"/>
            <a:ext cx="83450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Use Illuminate for Data Collection and Analysis of all Common Quarterly Exams (</a:t>
            </a:r>
            <a:r>
              <a:rPr lang="en-US" sz="4800" dirty="0" smtClean="0"/>
              <a:t>CQEs) </a:t>
            </a:r>
            <a:r>
              <a:rPr lang="en-US" sz="4800" dirty="0" smtClean="0"/>
              <a:t>this school </a:t>
            </a:r>
            <a:r>
              <a:rPr lang="en-US" sz="4800" dirty="0" smtClean="0"/>
              <a:t>year.</a:t>
            </a:r>
            <a:endParaRPr lang="en-US" sz="4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96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289" y="362876"/>
            <a:ext cx="83450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Set up CQE and share with Course Group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Share CQE results (old and new) with Administration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Add </a:t>
            </a:r>
            <a:r>
              <a:rPr lang="en-US" sz="4000" dirty="0" smtClean="0"/>
              <a:t>results to </a:t>
            </a:r>
            <a:r>
              <a:rPr lang="en-US" sz="4000" dirty="0" smtClean="0"/>
              <a:t>your Collection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8790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09" y="418703"/>
            <a:ext cx="8568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Generate reports to use in Analysis of Student Data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Identify content </a:t>
            </a:r>
            <a:r>
              <a:rPr lang="en-US" sz="4000" dirty="0" smtClean="0"/>
              <a:t>areas, and/or skills </a:t>
            </a:r>
            <a:r>
              <a:rPr lang="en-US" sz="4000" dirty="0" smtClean="0"/>
              <a:t>that require closer attention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Enhanced unit design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4000" dirty="0" smtClean="0"/>
              <a:t>Developing an Action Plan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4000" dirty="0"/>
              <a:t>I</a:t>
            </a:r>
            <a:r>
              <a:rPr lang="en-US" sz="4000" dirty="0" smtClean="0"/>
              <a:t>mprove student achievement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3358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Exploring Illuminate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23935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649782"/>
            <a:ext cx="7520940" cy="548640"/>
          </a:xfrm>
        </p:spPr>
        <p:txBody>
          <a:bodyPr/>
          <a:lstStyle/>
          <a:p>
            <a:r>
              <a:rPr lang="en-US" sz="7200" dirty="0" smtClean="0"/>
              <a:t>Student profile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98370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5274" y="1339848"/>
            <a:ext cx="5930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+mj-lt"/>
              </a:rPr>
              <a:t>ILLUMINATE HELP</a:t>
            </a: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099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832" y="865319"/>
            <a:ext cx="541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8874" y="195395"/>
            <a:ext cx="8317168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+mj-lt"/>
              </a:rPr>
              <a:t>OTHER</a:t>
            </a:r>
          </a:p>
          <a:p>
            <a:pPr marL="685800" indent="-685800" algn="ctr">
              <a:buFont typeface="Wingdings" charset="2"/>
              <a:buChar char="q"/>
            </a:pPr>
            <a:r>
              <a:rPr lang="en-US" sz="4800" dirty="0" smtClean="0">
                <a:latin typeface="+mj-lt"/>
              </a:rPr>
              <a:t>Customizing Answer Sheets</a:t>
            </a:r>
          </a:p>
          <a:p>
            <a:pPr marL="685800" indent="-685800" algn="ctr">
              <a:buFont typeface="Wingdings" charset="2"/>
              <a:buChar char="q"/>
            </a:pPr>
            <a:r>
              <a:rPr lang="en-US" sz="4800" dirty="0" smtClean="0">
                <a:latin typeface="+mj-lt"/>
              </a:rPr>
              <a:t>Student Grouping</a:t>
            </a:r>
          </a:p>
          <a:p>
            <a:pPr marL="685800" indent="-685800" algn="ctr">
              <a:buFont typeface="Wingdings" charset="2"/>
              <a:buChar char="q"/>
            </a:pPr>
            <a:r>
              <a:rPr lang="en-US" sz="4800" dirty="0" smtClean="0">
                <a:latin typeface="+mj-lt"/>
              </a:rPr>
              <a:t>Performance Band               – HS Letter Grade</a:t>
            </a:r>
          </a:p>
          <a:p>
            <a:pPr marL="685800" indent="-685800" algn="ctr">
              <a:buFont typeface="Wingdings" charset="2"/>
              <a:buChar char="q"/>
            </a:pPr>
            <a:r>
              <a:rPr lang="en-US" sz="4800" dirty="0" smtClean="0">
                <a:latin typeface="+mj-lt"/>
              </a:rPr>
              <a:t>Linking Versions</a:t>
            </a:r>
          </a:p>
        </p:txBody>
      </p:sp>
    </p:spTree>
    <p:extLst>
      <p:ext uri="{BB962C8B-B14F-4D97-AF65-F5344CB8AC3E}">
        <p14:creationId xmlns:p14="http://schemas.microsoft.com/office/powerpoint/2010/main" val="1008444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832" y="865319"/>
            <a:ext cx="5414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+mj-lt"/>
              </a:rPr>
              <a:t>MORE</a:t>
            </a:r>
            <a:endParaRPr lang="en-US" sz="72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4533" y="2065648"/>
            <a:ext cx="68100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>
              <a:buFont typeface="Wingdings" charset="2"/>
              <a:buChar char="q"/>
            </a:pPr>
            <a:r>
              <a:rPr lang="en-US" sz="4000" dirty="0">
                <a:latin typeface="+mj-lt"/>
              </a:rPr>
              <a:t>Using </a:t>
            </a:r>
            <a:r>
              <a:rPr lang="en-US" sz="4000" dirty="0" smtClean="0">
                <a:latin typeface="+mj-lt"/>
              </a:rPr>
              <a:t>Rubrics</a:t>
            </a:r>
            <a:endParaRPr lang="en-US" sz="4000" dirty="0" smtClean="0">
              <a:latin typeface="+mj-lt"/>
            </a:endParaRPr>
          </a:p>
          <a:p>
            <a:pPr marL="857250" indent="-857250" algn="ctr">
              <a:buFont typeface="Wingdings" charset="2"/>
              <a:buChar char="q"/>
            </a:pPr>
            <a:r>
              <a:rPr lang="en-US" sz="4000" dirty="0" smtClean="0">
                <a:latin typeface="+mj-lt"/>
              </a:rPr>
              <a:t>Surveys</a:t>
            </a:r>
            <a:r>
              <a:rPr lang="en-US" sz="4000" dirty="0" smtClean="0">
                <a:latin typeface="+mj-lt"/>
              </a:rPr>
              <a:t>/Elections</a:t>
            </a:r>
          </a:p>
          <a:p>
            <a:pPr marL="857250" indent="-857250" algn="ctr">
              <a:buFont typeface="Wingdings" charset="2"/>
              <a:buChar char="q"/>
            </a:pPr>
            <a:r>
              <a:rPr lang="en-US" sz="4000" dirty="0" smtClean="0">
                <a:latin typeface="+mj-lt"/>
              </a:rPr>
              <a:t>Illuminate Training Links</a:t>
            </a:r>
          </a:p>
          <a:p>
            <a:pPr algn="ctr"/>
            <a:r>
              <a:rPr lang="en-US" sz="4000" dirty="0" smtClean="0">
                <a:latin typeface="+mj-lt"/>
              </a:rPr>
              <a:t>(Website SI Resources page)</a:t>
            </a:r>
          </a:p>
        </p:txBody>
      </p:sp>
    </p:spTree>
    <p:extLst>
      <p:ext uri="{BB962C8B-B14F-4D97-AF65-F5344CB8AC3E}">
        <p14:creationId xmlns:p14="http://schemas.microsoft.com/office/powerpoint/2010/main" val="2338668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96119"/>
            <a:ext cx="7520940" cy="548640"/>
          </a:xfrm>
        </p:spPr>
        <p:txBody>
          <a:bodyPr/>
          <a:lstStyle/>
          <a:p>
            <a:r>
              <a:rPr lang="en-US" sz="6000" dirty="0" smtClean="0"/>
              <a:t>Illuminate Reports</a:t>
            </a:r>
            <a:br>
              <a:rPr lang="en-US" sz="6000" dirty="0" smtClean="0"/>
            </a:br>
            <a:r>
              <a:rPr lang="en-US" sz="6000" dirty="0" smtClean="0"/>
              <a:t>Find </a:t>
            </a:r>
            <a:r>
              <a:rPr lang="en-US" sz="6000" dirty="0" smtClean="0"/>
              <a:t>a </a:t>
            </a:r>
            <a:r>
              <a:rPr lang="en-US" sz="6000" dirty="0" smtClean="0"/>
              <a:t>Partner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Practice ACT TESTs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237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119" y="474530"/>
            <a:ext cx="760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/>
          </a:p>
        </p:txBody>
      </p:sp>
      <p:sp>
        <p:nvSpPr>
          <p:cNvPr id="3" name="TextBox 2"/>
          <p:cNvSpPr txBox="1"/>
          <p:nvPr/>
        </p:nvSpPr>
        <p:spPr>
          <a:xfrm>
            <a:off x="153505" y="181438"/>
            <a:ext cx="88474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goal of education is not to simply learn things as presented by the teacher;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goal of education </a:t>
            </a:r>
            <a:r>
              <a:rPr lang="en-US" sz="3600" dirty="0" smtClean="0"/>
              <a:t>is </a:t>
            </a:r>
            <a:r>
              <a:rPr lang="en-US" sz="3600" dirty="0"/>
              <a:t>transfer of learning – for students to be able to independently apply learning to new </a:t>
            </a:r>
            <a:r>
              <a:rPr lang="en-US" sz="3600" dirty="0" smtClean="0"/>
              <a:t>challenges.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8487" y="3042573"/>
            <a:ext cx="7410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/>
                <a:cs typeface="Abadi MT Condensed Extra Bold"/>
              </a:rPr>
              <a:t>How is the role of the teacher changing as education is changing?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681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832" y="865319"/>
            <a:ext cx="541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0289" y="376832"/>
            <a:ext cx="8261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+mj-lt"/>
              </a:rPr>
              <a:t>Reports to Try – CHANGE THE DATE </a:t>
            </a:r>
          </a:p>
          <a:p>
            <a:pPr algn="ctr"/>
            <a:r>
              <a:rPr lang="en-US" sz="3200" u="sng" dirty="0" smtClean="0">
                <a:latin typeface="+mj-lt"/>
              </a:rPr>
              <a:t>Make observations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Student Responses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Response Frequency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Performance Summary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Student Small Slips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Statistics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Matrix Report</a:t>
            </a:r>
          </a:p>
          <a:p>
            <a:pPr marL="457200" indent="-457200">
              <a:buFont typeface="Wingdings" charset="2"/>
              <a:buChar char="²"/>
            </a:pPr>
            <a:r>
              <a:rPr lang="en-US" sz="3200" dirty="0" smtClean="0">
                <a:latin typeface="+mj-lt"/>
              </a:rPr>
              <a:t>Multiple Assessment Performance Report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4786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832" y="865319"/>
            <a:ext cx="541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6785" y="963016"/>
            <a:ext cx="8177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+mj-lt"/>
              </a:rPr>
              <a:t>SHARE YOUR</a:t>
            </a:r>
          </a:p>
          <a:p>
            <a:pPr algn="ctr"/>
            <a:r>
              <a:rPr lang="en-US" sz="7200" dirty="0" smtClean="0">
                <a:latin typeface="+mj-lt"/>
              </a:rPr>
              <a:t>OBSERVATIONS</a:t>
            </a: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0714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96119"/>
            <a:ext cx="7520940" cy="548640"/>
          </a:xfrm>
        </p:spPr>
        <p:txBody>
          <a:bodyPr/>
          <a:lstStyle/>
          <a:p>
            <a:pPr algn="ctr"/>
            <a:r>
              <a:rPr lang="en-US" sz="7200" dirty="0" smtClean="0"/>
              <a:t>Challenge</a:t>
            </a:r>
            <a:br>
              <a:rPr lang="en-US" sz="72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09503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832" y="865319"/>
            <a:ext cx="541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8874" y="251221"/>
            <a:ext cx="8693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Set up an Illuminate – Test or Quiz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Share it with a colleague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Score the Assessment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Generate a Report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Save it to your Collections Folder</a:t>
            </a:r>
            <a:endParaRPr lang="en-US" sz="3200" dirty="0"/>
          </a:p>
          <a:p>
            <a:pPr marL="342900" indent="-342900">
              <a:buFont typeface="Wingdings" charset="2"/>
              <a:buChar char="ü"/>
            </a:pPr>
            <a:endParaRPr lang="en-US" sz="2000" dirty="0"/>
          </a:p>
          <a:p>
            <a:pPr marL="457200" indent="-457200">
              <a:buFont typeface="Wingdings" charset="2"/>
              <a:buChar char="ü"/>
            </a:pPr>
            <a:r>
              <a:rPr lang="en-US" sz="3200" dirty="0" smtClean="0"/>
              <a:t>Keep Communications Open</a:t>
            </a:r>
          </a:p>
        </p:txBody>
      </p:sp>
    </p:spTree>
    <p:extLst>
      <p:ext uri="{BB962C8B-B14F-4D97-AF65-F5344CB8AC3E}">
        <p14:creationId xmlns:p14="http://schemas.microsoft.com/office/powerpoint/2010/main" val="97045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119" y="474530"/>
            <a:ext cx="760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/>
          </a:p>
        </p:txBody>
      </p:sp>
      <p:sp>
        <p:nvSpPr>
          <p:cNvPr id="3" name="TextBox 2"/>
          <p:cNvSpPr txBox="1"/>
          <p:nvPr/>
        </p:nvSpPr>
        <p:spPr>
          <a:xfrm>
            <a:off x="139550" y="209352"/>
            <a:ext cx="89032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</a:t>
            </a:r>
            <a:r>
              <a:rPr lang="en-US" sz="3600" dirty="0" smtClean="0"/>
              <a:t>esearch </a:t>
            </a:r>
            <a:r>
              <a:rPr lang="en-US" sz="3600" dirty="0"/>
              <a:t>has </a:t>
            </a:r>
            <a:r>
              <a:rPr lang="en-US" sz="3600" dirty="0" smtClean="0"/>
              <a:t>shown that effective </a:t>
            </a:r>
            <a:r>
              <a:rPr lang="en-US" sz="3600" dirty="0"/>
              <a:t>learning </a:t>
            </a:r>
            <a:r>
              <a:rPr lang="en-US" sz="3600" dirty="0" smtClean="0"/>
              <a:t>requires </a:t>
            </a:r>
            <a:r>
              <a:rPr lang="en-US" sz="3600" dirty="0"/>
              <a:t>students to be </a:t>
            </a:r>
            <a:endParaRPr lang="en-US" sz="3600" dirty="0" smtClean="0"/>
          </a:p>
          <a:p>
            <a:pPr algn="ctr"/>
            <a:r>
              <a:rPr lang="en-US" sz="3600" dirty="0" smtClean="0"/>
              <a:t>active </a:t>
            </a:r>
            <a:r>
              <a:rPr lang="en-US" sz="3600" dirty="0"/>
              <a:t>participants in the process, </a:t>
            </a:r>
            <a:endParaRPr lang="en-US" sz="3600" dirty="0" smtClean="0"/>
          </a:p>
          <a:p>
            <a:pPr algn="ctr"/>
            <a:r>
              <a:rPr lang="en-US" sz="3600" dirty="0" smtClean="0"/>
              <a:t>not </a:t>
            </a:r>
            <a:r>
              <a:rPr lang="en-US" sz="3600" dirty="0"/>
              <a:t>passive </a:t>
            </a:r>
            <a:r>
              <a:rPr lang="en-US" sz="3600" dirty="0" smtClean="0"/>
              <a:t>listeners.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550" y="3014659"/>
            <a:ext cx="8903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/>
                <a:cs typeface="Abadi MT Condensed Extra Bold"/>
              </a:rPr>
              <a:t>What kinds of classroom strategies lead to students who are actively involved in making learning happen for themselves?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64023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325" y="293092"/>
            <a:ext cx="87916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vital component of effective instruction is determining prior knowledge. </a:t>
            </a:r>
          </a:p>
          <a:p>
            <a:r>
              <a:rPr lang="en-US" sz="3600" dirty="0" smtClean="0"/>
              <a:t>New learning is significantly influenced by what learners already know (or think they know). And, </a:t>
            </a:r>
            <a:r>
              <a:rPr lang="en-US" sz="3600" dirty="0"/>
              <a:t>m</a:t>
            </a:r>
            <a:r>
              <a:rPr lang="en-US" sz="3600" dirty="0" smtClean="0"/>
              <a:t>isconceptions are remarkably resistant to change.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965" y="3628757"/>
            <a:ext cx="8498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/>
                <a:cs typeface="Abadi MT Condensed Extra Bold"/>
              </a:rPr>
              <a:t>What can teachers do to uncover and change student misconceptions?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0838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119" y="474530"/>
            <a:ext cx="760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/>
          </a:p>
        </p:txBody>
      </p:sp>
      <p:sp>
        <p:nvSpPr>
          <p:cNvPr id="3" name="TextBox 2"/>
          <p:cNvSpPr txBox="1"/>
          <p:nvPr/>
        </p:nvSpPr>
        <p:spPr>
          <a:xfrm>
            <a:off x="223280" y="223308"/>
            <a:ext cx="8735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Giving students good </a:t>
            </a:r>
            <a:r>
              <a:rPr lang="en-US" sz="3600" dirty="0"/>
              <a:t>feedback and opportunities to use it is one of the highest yield approaches to achieve genuine understanding and lasting learning.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559" y="3056529"/>
            <a:ext cx="7856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/>
                <a:cs typeface="Abadi MT Condensed Extra Bold"/>
              </a:rPr>
              <a:t>What kind of feedback opportunities do we provide our students?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4624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354446" y="3206152"/>
            <a:ext cx="5650992" cy="1207509"/>
          </a:xfrm>
        </p:spPr>
        <p:txBody>
          <a:bodyPr/>
          <a:lstStyle/>
          <a:p>
            <a:r>
              <a:rPr lang="en-US" sz="6000" dirty="0" smtClean="0"/>
              <a:t>Where have we been,</a:t>
            </a:r>
            <a:br>
              <a:rPr lang="en-US" sz="6000" dirty="0" smtClean="0"/>
            </a:br>
            <a:r>
              <a:rPr lang="en-US" sz="6000" dirty="0" smtClean="0"/>
              <a:t>where are </a:t>
            </a:r>
            <a:br>
              <a:rPr lang="en-US" sz="6000" dirty="0" smtClean="0"/>
            </a:br>
            <a:r>
              <a:rPr lang="en-US" sz="6000" dirty="0" smtClean="0"/>
              <a:t>We going?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6555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Composite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85942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030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46" y="181438"/>
            <a:ext cx="867999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Michigan Merit Exam (MME) </a:t>
            </a:r>
          </a:p>
          <a:p>
            <a:pPr algn="ctr"/>
            <a:r>
              <a:rPr lang="en-US" sz="4400" dirty="0" smtClean="0"/>
              <a:t>ACT, </a:t>
            </a:r>
            <a:r>
              <a:rPr lang="en-US" sz="4400" dirty="0" err="1" smtClean="0"/>
              <a:t>WorkKeys</a:t>
            </a:r>
            <a:r>
              <a:rPr lang="en-US" sz="4400" dirty="0" smtClean="0"/>
              <a:t>, &amp; MI Tests </a:t>
            </a:r>
          </a:p>
          <a:p>
            <a:pPr algn="ctr"/>
            <a:endParaRPr lang="en-US" sz="3600" dirty="0" smtClean="0">
              <a:solidFill>
                <a:srgbClr val="FF66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6600"/>
                </a:solidFill>
              </a:rPr>
              <a:t>To…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45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1549</TotalTime>
  <Words>513</Words>
  <Application>Microsoft Macintosh PowerPoint</Application>
  <PresentationFormat>On-screen Show (4:3)</PresentationFormat>
  <Paragraphs>118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Angles</vt:lpstr>
      <vt:lpstr>BHS Fall 2015</vt:lpstr>
      <vt:lpstr>Research – Leads to questions</vt:lpstr>
      <vt:lpstr>PowerPoint Presentation</vt:lpstr>
      <vt:lpstr>PowerPoint Presentation</vt:lpstr>
      <vt:lpstr>PowerPoint Presentation</vt:lpstr>
      <vt:lpstr>PowerPoint Presentation</vt:lpstr>
      <vt:lpstr>Where have we been, where are  We going?</vt:lpstr>
      <vt:lpstr>ACT Composite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Illuminate – Expectations</vt:lpstr>
      <vt:lpstr>PowerPoint Presentation</vt:lpstr>
      <vt:lpstr>PowerPoint Presentation</vt:lpstr>
      <vt:lpstr>PowerPoint Presentation</vt:lpstr>
      <vt:lpstr>PowerPoint Presentation</vt:lpstr>
      <vt:lpstr>Exploring Illuminate</vt:lpstr>
      <vt:lpstr>Student profile</vt:lpstr>
      <vt:lpstr>PowerPoint Presentation</vt:lpstr>
      <vt:lpstr>PowerPoint Presentation</vt:lpstr>
      <vt:lpstr>PowerPoint Presentation</vt:lpstr>
      <vt:lpstr>Illuminate Reports Find a Partner  Practice ACT TESTs</vt:lpstr>
      <vt:lpstr>PowerPoint Presentation</vt:lpstr>
      <vt:lpstr>PowerPoint Presentation</vt:lpstr>
      <vt:lpstr>Challenge   </vt:lpstr>
      <vt:lpstr>PowerPoint Presentation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95</cp:revision>
  <dcterms:created xsi:type="dcterms:W3CDTF">2015-09-19T14:38:05Z</dcterms:created>
  <dcterms:modified xsi:type="dcterms:W3CDTF">2015-09-21T17:12:10Z</dcterms:modified>
</cp:coreProperties>
</file>