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85" r:id="rId10"/>
    <p:sldId id="264" r:id="rId11"/>
    <p:sldId id="265" r:id="rId12"/>
    <p:sldId id="266" r:id="rId13"/>
    <p:sldId id="271" r:id="rId14"/>
    <p:sldId id="273" r:id="rId15"/>
    <p:sldId id="274" r:id="rId16"/>
    <p:sldId id="272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68" r:id="rId27"/>
    <p:sldId id="269" r:id="rId28"/>
    <p:sldId id="270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October 19, 2015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October 19,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October 19,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October 19,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October 19,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October 19,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October 19,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October 19,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October 19,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October 19, 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October 19,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October 19,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From Good to Great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6917" y="4540609"/>
            <a:ext cx="3309803" cy="1585273"/>
          </a:xfrm>
        </p:spPr>
        <p:txBody>
          <a:bodyPr>
            <a:noAutofit/>
          </a:bodyPr>
          <a:lstStyle/>
          <a:p>
            <a:r>
              <a:rPr lang="en-US" sz="2400" dirty="0" smtClean="0"/>
              <a:t>Continuous </a:t>
            </a:r>
          </a:p>
          <a:p>
            <a:r>
              <a:rPr lang="en-US" sz="2400" dirty="0" smtClean="0"/>
              <a:t>School Improvement</a:t>
            </a:r>
          </a:p>
          <a:p>
            <a:endParaRPr lang="en-US" sz="1200" dirty="0" smtClean="0"/>
          </a:p>
          <a:p>
            <a:r>
              <a:rPr lang="en-US" sz="2400" dirty="0" smtClean="0"/>
              <a:t>October 19, 2015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6168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56164"/>
            <a:ext cx="7024744" cy="1143000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Expectations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3490" y="1621875"/>
            <a:ext cx="6777317" cy="4384478"/>
          </a:xfrm>
        </p:spPr>
        <p:txBody>
          <a:bodyPr vert="horz">
            <a:normAutofit/>
          </a:bodyPr>
          <a:lstStyle/>
          <a:p>
            <a:pPr marL="68580" indent="0" algn="ctr">
              <a:buNone/>
            </a:pPr>
            <a:r>
              <a:rPr lang="en-US" sz="4400" u="sng" dirty="0" smtClean="0"/>
              <a:t>Linking Standards </a:t>
            </a:r>
          </a:p>
          <a:p>
            <a:pPr marL="68580" indent="0" algn="ctr">
              <a:buNone/>
            </a:pPr>
            <a:r>
              <a:rPr lang="en-US" sz="4400" u="sng" dirty="0" smtClean="0"/>
              <a:t>and Question Groups</a:t>
            </a:r>
          </a:p>
          <a:p>
            <a:pPr marL="68580" indent="0" algn="ctr">
              <a:buNone/>
            </a:pPr>
            <a:endParaRPr lang="en-US" sz="1200" u="sng" dirty="0" smtClean="0"/>
          </a:p>
          <a:p>
            <a:r>
              <a:rPr lang="en-US" sz="4400" dirty="0" smtClean="0"/>
              <a:t>One exam at a time</a:t>
            </a:r>
          </a:p>
          <a:p>
            <a:r>
              <a:rPr lang="en-US" sz="4400" dirty="0" smtClean="0"/>
              <a:t>For data analysis purposes</a:t>
            </a:r>
          </a:p>
        </p:txBody>
      </p:sp>
    </p:spTree>
    <p:extLst>
      <p:ext uri="{BB962C8B-B14F-4D97-AF65-F5344CB8AC3E}">
        <p14:creationId xmlns:p14="http://schemas.microsoft.com/office/powerpoint/2010/main" val="1473789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56164"/>
            <a:ext cx="7024744" cy="1143000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accent3"/>
                </a:solidFill>
              </a:rPr>
              <a:t>1</a:t>
            </a:r>
            <a:r>
              <a:rPr lang="en-US" sz="6000" baseline="30000" dirty="0" smtClean="0">
                <a:solidFill>
                  <a:schemeClr val="accent3"/>
                </a:solidFill>
              </a:rPr>
              <a:t>st</a:t>
            </a:r>
            <a:r>
              <a:rPr lang="en-US" sz="6000" dirty="0" smtClean="0">
                <a:solidFill>
                  <a:schemeClr val="accent3"/>
                </a:solidFill>
              </a:rPr>
              <a:t> quarter     CQE</a:t>
            </a:r>
            <a:endParaRPr lang="en-US" sz="6000" dirty="0">
              <a:solidFill>
                <a:schemeClr val="accent3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3490" y="1621875"/>
            <a:ext cx="6777317" cy="4384478"/>
          </a:xfrm>
        </p:spPr>
        <p:txBody>
          <a:bodyPr vert="horz">
            <a:normAutofit/>
          </a:bodyPr>
          <a:lstStyle/>
          <a:p>
            <a:pPr marL="68580" indent="0" algn="ctr">
              <a:buNone/>
            </a:pPr>
            <a:r>
              <a:rPr lang="en-US" sz="4400" b="1" dirty="0" smtClean="0"/>
              <a:t>1) Name it:</a:t>
            </a:r>
          </a:p>
          <a:p>
            <a:pPr marL="68580" indent="0" algn="ctr">
              <a:buNone/>
            </a:pPr>
            <a:r>
              <a:rPr lang="en-US" sz="4400" b="1" dirty="0" smtClean="0"/>
              <a:t>Chemistry CQE1A 15-16</a:t>
            </a:r>
          </a:p>
          <a:p>
            <a:pPr marL="68580" indent="0" algn="ctr">
              <a:buNone/>
            </a:pPr>
            <a:endParaRPr lang="en-US" sz="4400" b="1" dirty="0" smtClean="0"/>
          </a:p>
          <a:p>
            <a:pPr marL="68580" indent="0" algn="ctr">
              <a:buNone/>
            </a:pPr>
            <a:r>
              <a:rPr lang="en-US" sz="4400" b="1" dirty="0" smtClean="0"/>
              <a:t>2) Be sure it is saved to your department folder</a:t>
            </a:r>
          </a:p>
        </p:txBody>
      </p:sp>
    </p:spTree>
    <p:extLst>
      <p:ext uri="{BB962C8B-B14F-4D97-AF65-F5344CB8AC3E}">
        <p14:creationId xmlns:p14="http://schemas.microsoft.com/office/powerpoint/2010/main" val="1476316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56164"/>
            <a:ext cx="7024744" cy="1143000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accent3"/>
                </a:solidFill>
              </a:rPr>
              <a:t>1</a:t>
            </a:r>
            <a:r>
              <a:rPr lang="en-US" sz="6000" baseline="30000" dirty="0" smtClean="0">
                <a:solidFill>
                  <a:schemeClr val="accent3"/>
                </a:solidFill>
              </a:rPr>
              <a:t>st</a:t>
            </a:r>
            <a:r>
              <a:rPr lang="en-US" sz="6000" dirty="0" smtClean="0">
                <a:solidFill>
                  <a:schemeClr val="accent3"/>
                </a:solidFill>
              </a:rPr>
              <a:t> quarter     CQE</a:t>
            </a:r>
            <a:endParaRPr lang="en-US" sz="6000" dirty="0">
              <a:solidFill>
                <a:schemeClr val="accent3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7529" y="1621875"/>
            <a:ext cx="7918823" cy="4384478"/>
          </a:xfrm>
        </p:spPr>
        <p:txBody>
          <a:bodyPr vert="horz">
            <a:normAutofit/>
          </a:bodyPr>
          <a:lstStyle/>
          <a:p>
            <a:pPr marL="68580" indent="0" algn="ctr">
              <a:buNone/>
            </a:pPr>
            <a:r>
              <a:rPr lang="en-US" sz="4400" b="1" dirty="0" smtClean="0"/>
              <a:t>3) One person completes “manual set-up”</a:t>
            </a:r>
          </a:p>
          <a:p>
            <a:pPr marL="68580" indent="0" algn="ctr">
              <a:buNone/>
            </a:pPr>
            <a:endParaRPr lang="en-US" sz="1200" b="1" dirty="0" smtClean="0"/>
          </a:p>
          <a:p>
            <a:pPr marL="68580" indent="0" algn="ctr">
              <a:buNone/>
            </a:pPr>
            <a:r>
              <a:rPr lang="en-US" sz="4400" b="1" dirty="0" smtClean="0"/>
              <a:t>4) Share with colleagues</a:t>
            </a:r>
          </a:p>
          <a:p>
            <a:pPr marL="68580" indent="0" algn="ctr">
              <a:buNone/>
            </a:pPr>
            <a:r>
              <a:rPr lang="en-US" sz="4400" b="1" dirty="0" smtClean="0"/>
              <a:t>5) Share with BHS principal</a:t>
            </a:r>
          </a:p>
        </p:txBody>
      </p:sp>
    </p:spTree>
    <p:extLst>
      <p:ext uri="{BB962C8B-B14F-4D97-AF65-F5344CB8AC3E}">
        <p14:creationId xmlns:p14="http://schemas.microsoft.com/office/powerpoint/2010/main" val="1917865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647" y="456164"/>
            <a:ext cx="7948706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Creating multiple versions</a:t>
            </a:r>
            <a:endParaRPr lang="en-US" sz="4800" dirty="0"/>
          </a:p>
        </p:txBody>
      </p:sp>
      <p:pic>
        <p:nvPicPr>
          <p:cNvPr id="4" name="Content Placeholder 3" descr="Screenshot 2015-10-18 17.07.30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1" r="9981"/>
          <a:stretch/>
        </p:blipFill>
        <p:spPr>
          <a:xfrm>
            <a:off x="1042988" y="1598613"/>
            <a:ext cx="6777037" cy="3311525"/>
          </a:xfrm>
        </p:spPr>
      </p:pic>
      <p:sp>
        <p:nvSpPr>
          <p:cNvPr id="5" name="TextBox 4"/>
          <p:cNvSpPr txBox="1"/>
          <p:nvPr/>
        </p:nvSpPr>
        <p:spPr>
          <a:xfrm>
            <a:off x="1042988" y="4646866"/>
            <a:ext cx="67770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Arial Black"/>
                <a:cs typeface="Arial Black"/>
              </a:rPr>
              <a:t>Setup Versions 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Arial Black"/>
                <a:cs typeface="Arial Black"/>
                <a:sym typeface="Wingdings"/>
              </a:rPr>
              <a:t>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Arial Black"/>
                <a:cs typeface="Arial Black"/>
              </a:rPr>
              <a:t> </a:t>
            </a:r>
          </a:p>
          <a:p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Arial Black"/>
                <a:cs typeface="Arial Black"/>
              </a:rPr>
              <a:t>Add a New Version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6458688" y="3407702"/>
            <a:ext cx="867354" cy="1239164"/>
          </a:xfrm>
          <a:prstGeom prst="up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6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647" y="781445"/>
            <a:ext cx="7948706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 Black"/>
                <a:cs typeface="Arial Black"/>
              </a:rPr>
              <a:t>Version 2 needs to be matched to the Master</a:t>
            </a:r>
            <a:endParaRPr lang="en-US" sz="3600" dirty="0">
              <a:latin typeface="Arial Black"/>
              <a:cs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677" y="5495380"/>
            <a:ext cx="82553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Arial Black"/>
                <a:cs typeface="Arial Black"/>
              </a:rPr>
              <a:t>Question 1 = Question 3 on Master</a:t>
            </a:r>
          </a:p>
          <a:p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Arial Black"/>
                <a:cs typeface="Arial Black"/>
              </a:rPr>
              <a:t>Double Check the answers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Arial Black"/>
              <a:cs typeface="Arial Black"/>
            </a:endParaRPr>
          </a:p>
        </p:txBody>
      </p:sp>
      <p:pic>
        <p:nvPicPr>
          <p:cNvPr id="8" name="Content Placeholder 7" descr="Screenshot 2015-10-18 17.27.1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6" b="4666"/>
          <a:stretch>
            <a:fillRect/>
          </a:stretch>
        </p:blipFill>
        <p:spPr>
          <a:xfrm>
            <a:off x="1043492" y="1924445"/>
            <a:ext cx="6777317" cy="3508977"/>
          </a:xfrm>
        </p:spPr>
      </p:pic>
      <p:sp>
        <p:nvSpPr>
          <p:cNvPr id="9" name="Striped Right Arrow 8"/>
          <p:cNvSpPr/>
          <p:nvPr/>
        </p:nvSpPr>
        <p:spPr>
          <a:xfrm rot="8023504">
            <a:off x="2802169" y="2062783"/>
            <a:ext cx="861357" cy="650561"/>
          </a:xfrm>
          <a:prstGeom prst="stripedRightArrow">
            <a:avLst/>
          </a:prstGeom>
          <a:solidFill>
            <a:srgbClr val="FF67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69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shot 2015-10-18 17.30.1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10" r="-18110"/>
          <a:stretch>
            <a:fillRect/>
          </a:stretch>
        </p:blipFill>
        <p:spPr>
          <a:xfrm>
            <a:off x="1" y="1765664"/>
            <a:ext cx="6179895" cy="319924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647" y="657528"/>
            <a:ext cx="7948706" cy="1143000"/>
          </a:xfrm>
        </p:spPr>
        <p:txBody>
          <a:bodyPr anchor="t">
            <a:noAutofit/>
          </a:bodyPr>
          <a:lstStyle/>
          <a:p>
            <a:r>
              <a:rPr lang="en-US" sz="3600" dirty="0" smtClean="0">
                <a:latin typeface="Arial Black"/>
                <a:cs typeface="Arial Black"/>
              </a:rPr>
              <a:t>Student Answer Sheets will have a place to mark Version</a:t>
            </a:r>
            <a:endParaRPr lang="en-US" sz="3600" dirty="0">
              <a:latin typeface="Arial Black"/>
              <a:cs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558" y="4860308"/>
            <a:ext cx="82553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Arial Black"/>
                <a:cs typeface="Arial Black"/>
              </a:rPr>
              <a:t>Answer sheets can be scanned in any order – the program will sort the results by version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6" name="Left Arrow 5"/>
          <p:cNvSpPr/>
          <p:nvPr/>
        </p:nvSpPr>
        <p:spPr>
          <a:xfrm flipV="1">
            <a:off x="2540107" y="1936193"/>
            <a:ext cx="2942807" cy="526645"/>
          </a:xfrm>
          <a:prstGeom prst="left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64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625" y="2302643"/>
            <a:ext cx="1537718" cy="1537718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7119" r="403"/>
          <a:stretch/>
        </p:blipFill>
        <p:spPr>
          <a:xfrm>
            <a:off x="1084193" y="937029"/>
            <a:ext cx="3314529" cy="515073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30804" y="697030"/>
            <a:ext cx="2672680" cy="1605613"/>
          </a:xfrm>
          <a:solidFill>
            <a:srgbClr val="0000FF"/>
          </a:solidFill>
        </p:spPr>
        <p:txBody>
          <a:bodyPr anchor="t">
            <a:normAutofit fontScale="90000"/>
          </a:bodyPr>
          <a:lstStyle/>
          <a:p>
            <a:r>
              <a:rPr lang="en-US" sz="3600" dirty="0" smtClean="0">
                <a:solidFill>
                  <a:srgbClr val="FF6700"/>
                </a:solidFill>
              </a:rPr>
              <a:t>SCANNING </a:t>
            </a:r>
            <a:br>
              <a:rPr lang="en-US" sz="3600" dirty="0" smtClean="0">
                <a:solidFill>
                  <a:srgbClr val="FF6700"/>
                </a:solidFill>
              </a:rPr>
            </a:br>
            <a:r>
              <a:rPr lang="en-US" sz="3600" dirty="0" smtClean="0">
                <a:solidFill>
                  <a:srgbClr val="FF6700"/>
                </a:solidFill>
              </a:rPr>
              <a:t>ANSWERS - Choices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0804" y="2448641"/>
            <a:ext cx="3298784" cy="3558620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MAC – </a:t>
            </a:r>
          </a:p>
          <a:p>
            <a:r>
              <a:rPr lang="en-US" sz="4000" dirty="0" smtClean="0"/>
              <a:t>Use Web Camera on your lap-top</a:t>
            </a:r>
          </a:p>
          <a:p>
            <a:r>
              <a:rPr lang="en-US" sz="2800" dirty="0" smtClean="0"/>
              <a:t>(Document Cam not an option at this time)</a:t>
            </a:r>
          </a:p>
        </p:txBody>
      </p:sp>
      <p:sp>
        <p:nvSpPr>
          <p:cNvPr id="6" name="Left Arrow 5"/>
          <p:cNvSpPr/>
          <p:nvPr/>
        </p:nvSpPr>
        <p:spPr>
          <a:xfrm rot="19493786">
            <a:off x="2725967" y="577693"/>
            <a:ext cx="1115169" cy="523591"/>
          </a:xfrm>
          <a:prstGeom prst="leftArrow">
            <a:avLst/>
          </a:prstGeom>
          <a:solidFill>
            <a:schemeClr val="accent3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13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30804" y="697030"/>
            <a:ext cx="2672680" cy="1605613"/>
          </a:xfrm>
          <a:solidFill>
            <a:srgbClr val="0000FF"/>
          </a:solidFill>
        </p:spPr>
        <p:txBody>
          <a:bodyPr anchor="t">
            <a:normAutofit fontScale="90000"/>
          </a:bodyPr>
          <a:lstStyle/>
          <a:p>
            <a:r>
              <a:rPr lang="en-US" sz="3600" dirty="0" smtClean="0">
                <a:solidFill>
                  <a:srgbClr val="FF6700"/>
                </a:solidFill>
              </a:rPr>
              <a:t>SCANNING </a:t>
            </a:r>
            <a:br>
              <a:rPr lang="en-US" sz="3600" dirty="0" smtClean="0">
                <a:solidFill>
                  <a:srgbClr val="FF6700"/>
                </a:solidFill>
              </a:rPr>
            </a:br>
            <a:r>
              <a:rPr lang="en-US" sz="3600" dirty="0" smtClean="0">
                <a:solidFill>
                  <a:srgbClr val="FF6700"/>
                </a:solidFill>
              </a:rPr>
              <a:t>ANSWERS - Choices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1654" y="2323022"/>
            <a:ext cx="4398722" cy="3558620"/>
          </a:xfrm>
        </p:spPr>
        <p:txBody>
          <a:bodyPr>
            <a:noAutofit/>
          </a:bodyPr>
          <a:lstStyle/>
          <a:p>
            <a:r>
              <a:rPr lang="en-US" sz="3800" dirty="0" smtClean="0"/>
              <a:t>PC – Use</a:t>
            </a:r>
          </a:p>
          <a:p>
            <a:r>
              <a:rPr lang="en-US" sz="3800" dirty="0" err="1" smtClean="0"/>
              <a:t>DocumentCam</a:t>
            </a:r>
            <a:endParaRPr lang="en-US" sz="3800" dirty="0" smtClean="0"/>
          </a:p>
          <a:p>
            <a:r>
              <a:rPr lang="en-US" sz="3800" dirty="0" smtClean="0"/>
              <a:t>Or</a:t>
            </a:r>
          </a:p>
          <a:p>
            <a:r>
              <a:rPr lang="en-US" sz="3800" dirty="0"/>
              <a:t>Use </a:t>
            </a:r>
            <a:r>
              <a:rPr lang="en-US" sz="3800" dirty="0" err="1" smtClean="0"/>
              <a:t>WebCam</a:t>
            </a:r>
            <a:endParaRPr lang="en-US" sz="3800" dirty="0"/>
          </a:p>
        </p:txBody>
      </p:sp>
      <p:pic>
        <p:nvPicPr>
          <p:cNvPr id="7" name="Content Placeholder 6" descr="cord for doc c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0" b="2655"/>
          <a:stretch/>
        </p:blipFill>
        <p:spPr>
          <a:xfrm>
            <a:off x="1022268" y="2586756"/>
            <a:ext cx="2307752" cy="2122069"/>
          </a:xfrm>
        </p:spPr>
      </p:pic>
      <p:sp>
        <p:nvSpPr>
          <p:cNvPr id="8" name="TextBox 7"/>
          <p:cNvSpPr txBox="1"/>
          <p:nvPr/>
        </p:nvSpPr>
        <p:spPr>
          <a:xfrm>
            <a:off x="867354" y="511156"/>
            <a:ext cx="4087627" cy="2185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For Document Cam</a:t>
            </a:r>
          </a:p>
          <a:p>
            <a:endParaRPr lang="en-US" sz="1200" dirty="0"/>
          </a:p>
          <a:p>
            <a:r>
              <a:rPr lang="en-US" sz="2800" dirty="0" smtClean="0"/>
              <a:t>Download Camera</a:t>
            </a:r>
          </a:p>
          <a:p>
            <a:r>
              <a:rPr lang="en-US" sz="2800" dirty="0" smtClean="0"/>
              <a:t>Software to PC</a:t>
            </a:r>
          </a:p>
          <a:p>
            <a:endParaRPr lang="en-US" sz="1200" dirty="0"/>
          </a:p>
          <a:p>
            <a:r>
              <a:rPr lang="en-US" sz="2800" dirty="0" smtClean="0"/>
              <a:t>Plug into “USB”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022268" y="4708824"/>
            <a:ext cx="28498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MUST BE IN FIREFOX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882" y="4662442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446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30804" y="697030"/>
            <a:ext cx="2672680" cy="1605613"/>
          </a:xfrm>
          <a:solidFill>
            <a:srgbClr val="0000FF"/>
          </a:solidFill>
        </p:spPr>
        <p:txBody>
          <a:bodyPr anchor="t">
            <a:normAutofit fontScale="90000"/>
          </a:bodyPr>
          <a:lstStyle/>
          <a:p>
            <a:r>
              <a:rPr lang="en-US" sz="3600" dirty="0" smtClean="0">
                <a:solidFill>
                  <a:srgbClr val="FF6700"/>
                </a:solidFill>
              </a:rPr>
              <a:t>SCANNING </a:t>
            </a:r>
            <a:br>
              <a:rPr lang="en-US" sz="3600" dirty="0" smtClean="0">
                <a:solidFill>
                  <a:srgbClr val="FF6700"/>
                </a:solidFill>
              </a:rPr>
            </a:br>
            <a:r>
              <a:rPr lang="en-US" sz="3600" dirty="0" smtClean="0">
                <a:solidFill>
                  <a:srgbClr val="FF6700"/>
                </a:solidFill>
              </a:rPr>
              <a:t>ANSWERS - Choices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1654" y="2323022"/>
            <a:ext cx="4398722" cy="3558620"/>
          </a:xfrm>
        </p:spPr>
        <p:txBody>
          <a:bodyPr>
            <a:noAutofit/>
          </a:bodyPr>
          <a:lstStyle/>
          <a:p>
            <a:r>
              <a:rPr lang="en-US" sz="3800" dirty="0" smtClean="0"/>
              <a:t>Everyone can</a:t>
            </a:r>
          </a:p>
          <a:p>
            <a:r>
              <a:rPr lang="en-US" sz="3800" dirty="0" smtClean="0"/>
              <a:t>Use Copier as a</a:t>
            </a:r>
          </a:p>
          <a:p>
            <a:r>
              <a:rPr lang="en-US" sz="3800" dirty="0" smtClean="0"/>
              <a:t>Scanner and </a:t>
            </a:r>
          </a:p>
          <a:p>
            <a:r>
              <a:rPr lang="en-US" sz="3800" dirty="0" smtClean="0"/>
              <a:t>e-mail the file </a:t>
            </a:r>
          </a:p>
          <a:p>
            <a:r>
              <a:rPr lang="en-US" sz="3800" dirty="0" smtClean="0"/>
              <a:t>to yourself.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303" b="12890"/>
          <a:stretch/>
        </p:blipFill>
        <p:spPr>
          <a:xfrm>
            <a:off x="1235546" y="681129"/>
            <a:ext cx="2775965" cy="16728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2842" y="2325657"/>
            <a:ext cx="360881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Set up Your E-mail in the copie</a:t>
            </a:r>
            <a:r>
              <a:rPr lang="en-US" sz="2800" dirty="0" smtClean="0"/>
              <a:t>r</a:t>
            </a:r>
          </a:p>
          <a:p>
            <a:endParaRPr lang="en-US" sz="1200" dirty="0"/>
          </a:p>
          <a:p>
            <a:r>
              <a:rPr lang="en-US" sz="3200" dirty="0" smtClean="0"/>
              <a:t>Scan exams and send to yourself</a:t>
            </a:r>
          </a:p>
          <a:p>
            <a:endParaRPr lang="en-US" sz="1200" dirty="0"/>
          </a:p>
          <a:p>
            <a:r>
              <a:rPr lang="en-US" sz="3000" dirty="0" smtClean="0"/>
              <a:t>Download &amp; save the file to a folder you can find</a:t>
            </a:r>
            <a:endParaRPr lang="en-US" sz="30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882842" y="3392212"/>
            <a:ext cx="3608812" cy="0"/>
          </a:xfrm>
          <a:prstGeom prst="line">
            <a:avLst/>
          </a:prstGeom>
          <a:ln w="635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2842" y="4613392"/>
            <a:ext cx="3608812" cy="0"/>
          </a:xfrm>
          <a:prstGeom prst="line">
            <a:avLst/>
          </a:prstGeom>
          <a:ln w="635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105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Screenshot 2015-10-18 18.24.1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599" r="-36599"/>
          <a:stretch>
            <a:fillRect/>
          </a:stretch>
        </p:blipFill>
        <p:spPr>
          <a:xfrm>
            <a:off x="0" y="1614653"/>
            <a:ext cx="6777317" cy="3508977"/>
          </a:xfrm>
        </p:spPr>
      </p:pic>
      <p:sp>
        <p:nvSpPr>
          <p:cNvPr id="5" name="TextBox 4"/>
          <p:cNvSpPr txBox="1"/>
          <p:nvPr/>
        </p:nvSpPr>
        <p:spPr>
          <a:xfrm>
            <a:off x="518558" y="4868972"/>
            <a:ext cx="82553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Arial Black"/>
                <a:cs typeface="Arial Black"/>
              </a:rPr>
              <a:t>Choose Process images from a file</a:t>
            </a:r>
          </a:p>
          <a:p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Arial Black"/>
                <a:cs typeface="Arial Black"/>
              </a:rPr>
              <a:t>Then choose your file</a:t>
            </a:r>
          </a:p>
          <a:p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Arial Black"/>
                <a:cs typeface="Arial Black"/>
              </a:rPr>
              <a:t>And Click on </a:t>
            </a:r>
            <a:r>
              <a:rPr lang="en-US" sz="3200" dirty="0" smtClean="0">
                <a:solidFill>
                  <a:srgbClr val="0000FF"/>
                </a:solidFill>
                <a:latin typeface="Arial Black"/>
                <a:cs typeface="Arial Black"/>
              </a:rPr>
              <a:t>Scan Now</a:t>
            </a:r>
            <a:endParaRPr lang="en-US" sz="3200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  <p:sp>
        <p:nvSpPr>
          <p:cNvPr id="6" name="Left Arrow 5"/>
          <p:cNvSpPr/>
          <p:nvPr/>
        </p:nvSpPr>
        <p:spPr>
          <a:xfrm flipV="1">
            <a:off x="4042489" y="4333662"/>
            <a:ext cx="2942807" cy="526645"/>
          </a:xfrm>
          <a:prstGeom prst="left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558" y="657528"/>
            <a:ext cx="8255349" cy="1143000"/>
          </a:xfrm>
        </p:spPr>
        <p:txBody>
          <a:bodyPr anchor="t">
            <a:noAutofit/>
          </a:bodyPr>
          <a:lstStyle/>
          <a:p>
            <a:r>
              <a:rPr lang="en-US" sz="3600" dirty="0" smtClean="0">
                <a:latin typeface="Arial Black"/>
                <a:cs typeface="Arial Black"/>
              </a:rPr>
              <a:t>Administration </a:t>
            </a:r>
            <a:r>
              <a:rPr lang="en-US" sz="3600" dirty="0" smtClean="0">
                <a:latin typeface="Arial Black"/>
                <a:cs typeface="Arial Black"/>
                <a:sym typeface="Wingdings"/>
              </a:rPr>
              <a:t> Scan   Tools</a:t>
            </a:r>
            <a:br>
              <a:rPr lang="en-US" sz="3600" dirty="0" smtClean="0">
                <a:latin typeface="Arial Black"/>
                <a:cs typeface="Arial Black"/>
                <a:sym typeface="Wingdings"/>
              </a:rPr>
            </a:br>
            <a:endParaRPr lang="en-US" sz="3600" dirty="0">
              <a:latin typeface="Arial Black"/>
              <a:cs typeface="Arial Black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5873673" y="2044621"/>
            <a:ext cx="2672680" cy="1605613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>
                <a:solidFill>
                  <a:srgbClr val="FF6700"/>
                </a:solidFill>
              </a:rPr>
              <a:t>SCANNING </a:t>
            </a:r>
            <a:br>
              <a:rPr lang="en-US" sz="3600" dirty="0" smtClean="0">
                <a:solidFill>
                  <a:srgbClr val="FF6700"/>
                </a:solidFill>
              </a:rPr>
            </a:br>
            <a:r>
              <a:rPr lang="en-US" sz="3600" dirty="0" smtClean="0">
                <a:solidFill>
                  <a:srgbClr val="FF6700"/>
                </a:solidFill>
              </a:rPr>
              <a:t>ANSWERS - Choices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053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3647" y="1464235"/>
            <a:ext cx="59465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Essential Questions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549909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676" y="781445"/>
            <a:ext cx="8224373" cy="1325134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Arial Black"/>
                <a:cs typeface="Arial Black"/>
              </a:rPr>
              <a:t>LINKING STANDARDS &amp; CREATING QUESTION GROUPS</a:t>
            </a:r>
            <a:b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Arial Black"/>
                <a:cs typeface="Arial Black"/>
              </a:rPr>
            </a:b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Arial Black"/>
                <a:cs typeface="Arial Black"/>
              </a:rPr>
              <a:t/>
            </a:r>
            <a:b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Arial Black"/>
                <a:cs typeface="Arial Black"/>
              </a:rPr>
            </a:br>
            <a:endParaRPr lang="en-US" sz="3600" dirty="0">
              <a:solidFill>
                <a:schemeClr val="accent5">
                  <a:lumMod val="75000"/>
                </a:schemeClr>
              </a:solidFill>
              <a:latin typeface="Arial Black"/>
              <a:cs typeface="Arial Black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42096" y="1951683"/>
            <a:ext cx="8115953" cy="30979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96981" y="1998152"/>
            <a:ext cx="7837161" cy="3744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Arial Black"/>
                <a:cs typeface="Arial Black"/>
              </a:rPr>
              <a:t>Label your master test first</a:t>
            </a:r>
            <a:br>
              <a:rPr lang="en-US" sz="3200" dirty="0">
                <a:solidFill>
                  <a:schemeClr val="accent5">
                    <a:lumMod val="75000"/>
                  </a:schemeClr>
                </a:solidFill>
                <a:latin typeface="Arial Black"/>
                <a:cs typeface="Arial Black"/>
              </a:rPr>
            </a:b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Arial Black"/>
                <a:cs typeface="Arial Black"/>
              </a:rPr>
              <a:t>Use state standards</a:t>
            </a:r>
            <a:br>
              <a:rPr lang="en-US" sz="3200" dirty="0">
                <a:solidFill>
                  <a:schemeClr val="accent5">
                    <a:lumMod val="75000"/>
                  </a:schemeClr>
                </a:solidFill>
                <a:latin typeface="Arial Black"/>
                <a:cs typeface="Arial Black"/>
              </a:rPr>
            </a:b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Arial Black"/>
                <a:cs typeface="Arial Black"/>
              </a:rPr>
              <a:t>Choose content topics</a:t>
            </a:r>
            <a:br>
              <a:rPr lang="en-US" sz="3200" dirty="0">
                <a:solidFill>
                  <a:schemeClr val="accent5">
                    <a:lumMod val="75000"/>
                  </a:schemeClr>
                </a:solidFill>
                <a:latin typeface="Arial Black"/>
                <a:cs typeface="Arial Black"/>
              </a:rPr>
            </a:b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Arial Black"/>
                <a:cs typeface="Arial Black"/>
              </a:rPr>
              <a:t>Assign chapter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Arial Black"/>
                <a:cs typeface="Arial Black"/>
              </a:rPr>
              <a:t>numbers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Arial Black"/>
                <a:cs typeface="Arial Black"/>
              </a:rPr>
              <a:t>Assign question types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713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676" y="781445"/>
            <a:ext cx="8224373" cy="628104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Arial Black"/>
                <a:cs typeface="Arial Black"/>
              </a:rPr>
              <a:t>LINKING STANDARDS </a:t>
            </a:r>
            <a:b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Arial Black"/>
                <a:cs typeface="Arial Black"/>
              </a:rPr>
            </a:b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Arial Black"/>
                <a:cs typeface="Arial Black"/>
              </a:rPr>
              <a:t/>
            </a:r>
            <a:b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Arial Black"/>
                <a:cs typeface="Arial Black"/>
              </a:rPr>
            </a:br>
            <a:endParaRPr lang="en-US" sz="3600" dirty="0">
              <a:solidFill>
                <a:schemeClr val="accent5">
                  <a:lumMod val="75000"/>
                </a:schemeClr>
              </a:solidFill>
              <a:latin typeface="Arial Black"/>
              <a:cs typeface="Arial Black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42095" y="1363080"/>
            <a:ext cx="8115953" cy="30979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Screenshot 2015-10-18 18.52.1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4" t="4977" r="3992" b="13544"/>
          <a:stretch/>
        </p:blipFill>
        <p:spPr>
          <a:xfrm>
            <a:off x="1301031" y="1991302"/>
            <a:ext cx="5978546" cy="24938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6750" y="1468082"/>
            <a:ext cx="6985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Set up </a:t>
            </a:r>
            <a:r>
              <a:rPr lang="en-US" sz="2800" dirty="0" smtClean="0">
                <a:sym typeface="Wingdings"/>
              </a:rPr>
              <a:t> Standards Alignment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50515" y="4531588"/>
            <a:ext cx="80075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Start with subject area,</a:t>
            </a:r>
          </a:p>
          <a:p>
            <a:r>
              <a:rPr lang="en-US" sz="3200" dirty="0" smtClean="0"/>
              <a:t>Scroll down for Grade Level &amp; High School Content Expectations:</a:t>
            </a:r>
          </a:p>
          <a:p>
            <a:r>
              <a:rPr lang="en-US" sz="3200" dirty="0" smtClean="0"/>
              <a:t>Grades 9-12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794552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676" y="781445"/>
            <a:ext cx="8224373" cy="690063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Arial Black"/>
                <a:cs typeface="Arial Black"/>
              </a:rPr>
              <a:t>LINKING STANDARDS </a:t>
            </a:r>
            <a:b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Arial Black"/>
                <a:cs typeface="Arial Black"/>
              </a:rPr>
            </a:br>
            <a:endParaRPr lang="en-US" sz="3600" dirty="0">
              <a:solidFill>
                <a:schemeClr val="accent5">
                  <a:lumMod val="75000"/>
                </a:schemeClr>
              </a:solidFill>
              <a:latin typeface="Arial Black"/>
              <a:cs typeface="Arial Black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42095" y="1471508"/>
            <a:ext cx="8115953" cy="30979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06750" y="1583359"/>
            <a:ext cx="69852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Expand the selection by clicking on the (+) over and over to find a specific standard</a:t>
            </a:r>
          </a:p>
          <a:p>
            <a:r>
              <a:rPr lang="en-US" sz="2800" dirty="0" smtClean="0">
                <a:solidFill>
                  <a:schemeClr val="accent3"/>
                </a:solidFill>
              </a:rPr>
              <a:t>Select as many as apply throughout the test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0515" y="5700155"/>
            <a:ext cx="80075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Link selected standards</a:t>
            </a:r>
            <a:endParaRPr lang="en-US" sz="3200" dirty="0"/>
          </a:p>
        </p:txBody>
      </p:sp>
      <p:pic>
        <p:nvPicPr>
          <p:cNvPr id="7" name="Picture 6" descr="Screenshot 2015-10-18 18.56.2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87" r="23436" b="5804"/>
          <a:stretch/>
        </p:blipFill>
        <p:spPr>
          <a:xfrm>
            <a:off x="2992052" y="3482704"/>
            <a:ext cx="5464648" cy="2400882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 rot="1130223" flipV="1">
            <a:off x="5513890" y="5559366"/>
            <a:ext cx="1223589" cy="526645"/>
          </a:xfrm>
          <a:prstGeom prst="leftArrow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 rot="10800000" flipV="1">
            <a:off x="2168383" y="3830128"/>
            <a:ext cx="1223589" cy="526645"/>
          </a:xfrm>
          <a:prstGeom prst="leftArrow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6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676" y="781445"/>
            <a:ext cx="8224373" cy="690063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Arial Black"/>
                <a:cs typeface="Arial Black"/>
              </a:rPr>
              <a:t>LINKING STANDARDS </a:t>
            </a:r>
            <a:b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Arial Black"/>
                <a:cs typeface="Arial Black"/>
              </a:rPr>
            </a:br>
            <a:endParaRPr lang="en-US" sz="3600" dirty="0">
              <a:solidFill>
                <a:schemeClr val="accent5">
                  <a:lumMod val="75000"/>
                </a:schemeClr>
              </a:solidFill>
              <a:latin typeface="Arial Black"/>
              <a:cs typeface="Arial Black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42095" y="1471508"/>
            <a:ext cx="8115953" cy="30979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06750" y="1583359"/>
            <a:ext cx="69852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Finally, Go to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Set up </a:t>
            </a:r>
            <a:r>
              <a:rPr lang="en-US" sz="2800" dirty="0" smtClean="0">
                <a:solidFill>
                  <a:srgbClr val="000000"/>
                </a:solidFill>
                <a:sym typeface="Wingdings"/>
              </a:rPr>
              <a:t> Standards Alignment</a:t>
            </a:r>
          </a:p>
          <a:p>
            <a:r>
              <a:rPr lang="en-US" sz="2800" dirty="0" smtClean="0">
                <a:solidFill>
                  <a:srgbClr val="000000"/>
                </a:solidFill>
                <a:sym typeface="Wingdings"/>
              </a:rPr>
              <a:t>Select which questions match each standard 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0515" y="5700155"/>
            <a:ext cx="80075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Save</a:t>
            </a:r>
            <a:endParaRPr lang="en-US" sz="3200" dirty="0"/>
          </a:p>
        </p:txBody>
      </p:sp>
      <p:pic>
        <p:nvPicPr>
          <p:cNvPr id="3" name="Picture 2" descr="Screenshot 2015-10-18 20.03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808" y="2934704"/>
            <a:ext cx="4708546" cy="3558574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 rot="10800000" flipV="1">
            <a:off x="2174193" y="4303679"/>
            <a:ext cx="1223589" cy="526645"/>
          </a:xfrm>
          <a:prstGeom prst="leftArrow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10800000" flipV="1">
            <a:off x="2032312" y="5966633"/>
            <a:ext cx="1223589" cy="526645"/>
          </a:xfrm>
          <a:prstGeom prst="leftArrow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79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676" y="781445"/>
            <a:ext cx="8224373" cy="69006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Arial Black"/>
                <a:cs typeface="Arial Black"/>
              </a:rPr>
              <a:t>QUESTION GROUPS </a:t>
            </a:r>
            <a:b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Arial Black"/>
                <a:cs typeface="Arial Black"/>
              </a:rPr>
            </a:br>
            <a:endParaRPr lang="en-US" sz="3600" dirty="0">
              <a:solidFill>
                <a:schemeClr val="accent5">
                  <a:lumMod val="75000"/>
                </a:schemeClr>
              </a:solidFill>
              <a:latin typeface="Arial Black"/>
              <a:cs typeface="Arial Black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42095" y="1471508"/>
            <a:ext cx="8115953" cy="30979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06750" y="1583359"/>
            <a:ext cx="6985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Go to:  Set up </a:t>
            </a:r>
            <a:r>
              <a:rPr lang="en-US" sz="2800" dirty="0" smtClean="0">
                <a:solidFill>
                  <a:srgbClr val="000000"/>
                </a:solidFill>
                <a:sym typeface="Wingdings"/>
              </a:rPr>
              <a:t> Question Groups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 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095" y="4628378"/>
            <a:ext cx="80075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Select:  Add Question Groups</a:t>
            </a:r>
          </a:p>
          <a:p>
            <a:r>
              <a:rPr lang="en-US" sz="3200" dirty="0" smtClean="0"/>
              <a:t>List all at once</a:t>
            </a:r>
            <a:endParaRPr lang="en-US" sz="3200" dirty="0"/>
          </a:p>
        </p:txBody>
      </p:sp>
      <p:pic>
        <p:nvPicPr>
          <p:cNvPr id="7" name="Picture 6" descr="Screenshot 2015-10-18 20.07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2247900"/>
            <a:ext cx="7404100" cy="2349500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 flipV="1">
            <a:off x="6387055" y="2229589"/>
            <a:ext cx="1223589" cy="526645"/>
          </a:xfrm>
          <a:prstGeom prst="leftArrow">
            <a:avLst/>
          </a:prstGeom>
          <a:solidFill>
            <a:srgbClr val="70503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24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676" y="781445"/>
            <a:ext cx="8224373" cy="69006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Arial Black"/>
                <a:cs typeface="Arial Black"/>
              </a:rPr>
              <a:t>QUESTION GROUPS </a:t>
            </a:r>
            <a:b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Arial Black"/>
                <a:cs typeface="Arial Black"/>
              </a:rPr>
            </a:br>
            <a:endParaRPr lang="en-US" sz="3600" dirty="0">
              <a:solidFill>
                <a:schemeClr val="accent5">
                  <a:lumMod val="75000"/>
                </a:schemeClr>
              </a:solidFill>
              <a:latin typeface="Arial Black"/>
              <a:cs typeface="Arial Black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42095" y="1471508"/>
            <a:ext cx="8115953" cy="30979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42095" y="1583359"/>
            <a:ext cx="81159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Go to:  Set up </a:t>
            </a:r>
            <a:r>
              <a:rPr lang="en-US" sz="2800" dirty="0" smtClean="0">
                <a:solidFill>
                  <a:srgbClr val="000000"/>
                </a:solidFill>
                <a:sym typeface="Wingdings"/>
              </a:rPr>
              <a:t> Question Groups Alignment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 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3" name="Picture 2" descr="Screenshot 2015-10-18 20.14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227" y="2065954"/>
            <a:ext cx="5084808" cy="40710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2095" y="5805763"/>
            <a:ext cx="80075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Select which belong to each question</a:t>
            </a:r>
          </a:p>
        </p:txBody>
      </p:sp>
      <p:sp>
        <p:nvSpPr>
          <p:cNvPr id="9" name="Left Arrow 8"/>
          <p:cNvSpPr/>
          <p:nvPr/>
        </p:nvSpPr>
        <p:spPr>
          <a:xfrm rot="18983643" flipV="1">
            <a:off x="4528439" y="2685745"/>
            <a:ext cx="1223589" cy="526645"/>
          </a:xfrm>
          <a:prstGeom prst="lef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72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US" dirty="0" smtClean="0"/>
              <a:t>Illuminate Support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2941" y="1030147"/>
            <a:ext cx="5954059" cy="5260088"/>
          </a:xfrm>
        </p:spPr>
        <p:txBody>
          <a:bodyPr vert="horz">
            <a:noAutofit/>
          </a:bodyPr>
          <a:lstStyle/>
          <a:p>
            <a:r>
              <a:rPr lang="en-US" sz="3200" dirty="0" smtClean="0"/>
              <a:t>Be careful transferring student data from Illuminate list to </a:t>
            </a:r>
            <a:r>
              <a:rPr lang="en-US" sz="3200" dirty="0" err="1" smtClean="0"/>
              <a:t>gradebook</a:t>
            </a:r>
            <a:r>
              <a:rPr lang="en-US" sz="3200" dirty="0" smtClean="0"/>
              <a:t> or </a:t>
            </a:r>
            <a:r>
              <a:rPr lang="en-US" sz="3200" dirty="0" err="1" smtClean="0"/>
              <a:t>MIStar</a:t>
            </a:r>
            <a:r>
              <a:rPr lang="en-US" sz="3200" dirty="0" smtClean="0"/>
              <a:t> </a:t>
            </a:r>
          </a:p>
          <a:p>
            <a:pPr marL="68580" indent="0">
              <a:buNone/>
            </a:pPr>
            <a:r>
              <a:rPr lang="en-US" sz="3200" dirty="0" smtClean="0"/>
              <a:t>Apostrophe names may alphabetize differently</a:t>
            </a:r>
          </a:p>
          <a:p>
            <a:pPr marL="68580" indent="0">
              <a:buNone/>
            </a:pPr>
            <a:endParaRPr lang="en-US" sz="1200" dirty="0"/>
          </a:p>
          <a:p>
            <a:r>
              <a:rPr lang="en-US" sz="3200" dirty="0" smtClean="0"/>
              <a:t>Help is available – check out all the directions documents on our website at SI </a:t>
            </a:r>
            <a:r>
              <a:rPr lang="en-US" sz="3200" dirty="0" smtClean="0">
                <a:sym typeface="Wingdings"/>
              </a:rPr>
              <a:t>  Resources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42136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US" dirty="0" smtClean="0"/>
              <a:t>Illuminate Support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7765" y="463176"/>
            <a:ext cx="5909235" cy="5886824"/>
          </a:xfrm>
        </p:spPr>
        <p:txBody>
          <a:bodyPr vert="horz">
            <a:noAutofit/>
          </a:bodyPr>
          <a:lstStyle/>
          <a:p>
            <a:r>
              <a:rPr lang="en-US" sz="3200" dirty="0" smtClean="0"/>
              <a:t>Illuminate is for raw data – </a:t>
            </a:r>
            <a:endParaRPr lang="en-US" sz="3200" dirty="0"/>
          </a:p>
          <a:p>
            <a:pPr marL="68580" indent="0">
              <a:buNone/>
            </a:pPr>
            <a:r>
              <a:rPr lang="en-US" sz="3200" dirty="0" smtClean="0"/>
              <a:t>You cannot directly add points to fashion a curved score</a:t>
            </a:r>
          </a:p>
          <a:p>
            <a:pPr marL="68580" indent="0">
              <a:buNone/>
            </a:pPr>
            <a:endParaRPr lang="en-US" sz="3200" dirty="0"/>
          </a:p>
          <a:p>
            <a:r>
              <a:rPr lang="en-US" sz="3200" dirty="0" smtClean="0"/>
              <a:t>Rescoring is possible without Rescanning</a:t>
            </a:r>
          </a:p>
          <a:p>
            <a:pPr marL="68580" indent="0">
              <a:buNone/>
            </a:pPr>
            <a:r>
              <a:rPr lang="en-US" sz="3200" dirty="0" smtClean="0"/>
              <a:t>Ask for help if you enter a key answer wrong </a:t>
            </a:r>
          </a:p>
          <a:p>
            <a:pPr marL="68580" indent="0">
              <a:buNone/>
            </a:pPr>
            <a:r>
              <a:rPr lang="en-US" sz="3200" dirty="0" smtClean="0"/>
              <a:t>or wish to eliminate a question from the test, etc.</a:t>
            </a:r>
          </a:p>
        </p:txBody>
      </p:sp>
    </p:spTree>
    <p:extLst>
      <p:ext uri="{BB962C8B-B14F-4D97-AF65-F5344CB8AC3E}">
        <p14:creationId xmlns:p14="http://schemas.microsoft.com/office/powerpoint/2010/main" val="33023486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59899"/>
            <a:ext cx="7024744" cy="11430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5400" dirty="0" smtClean="0"/>
              <a:t>Challenge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706" y="1770829"/>
            <a:ext cx="8083176" cy="4295289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en-US" sz="3600" dirty="0" smtClean="0"/>
              <a:t>Set up and share your 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CM CQE </a:t>
            </a:r>
          </a:p>
          <a:p>
            <a:pPr marL="68580" indent="0" algn="ctr">
              <a:buNone/>
            </a:pPr>
            <a:r>
              <a:rPr lang="en-US" sz="3600" dirty="0" smtClean="0">
                <a:solidFill>
                  <a:srgbClr val="FF6700"/>
                </a:solidFill>
              </a:rPr>
              <a:t>THIS WEEK</a:t>
            </a:r>
          </a:p>
          <a:p>
            <a:pPr marL="68580" indent="0" algn="ctr">
              <a:buNone/>
            </a:pPr>
            <a:r>
              <a:rPr lang="en-US" sz="3600" dirty="0" smtClean="0"/>
              <a:t>Before our next PD on Monday</a:t>
            </a:r>
          </a:p>
          <a:p>
            <a:pPr marL="68580" indent="0" algn="ctr">
              <a:buNone/>
            </a:pPr>
            <a:endParaRPr lang="en-US" sz="3600" dirty="0"/>
          </a:p>
          <a:p>
            <a:pPr marL="68580" indent="0" algn="ctr">
              <a:buNone/>
            </a:pPr>
            <a:r>
              <a:rPr lang="en-US" sz="3600" dirty="0" smtClean="0"/>
              <a:t>Ask Questions – Get help</a:t>
            </a:r>
            <a:endParaRPr lang="en-US" sz="3600" dirty="0"/>
          </a:p>
          <a:p>
            <a:pPr marL="68580" indent="0" algn="ctr">
              <a:buNone/>
            </a:pPr>
            <a:r>
              <a:rPr lang="en-US" sz="3600" dirty="0" smtClean="0"/>
              <a:t>Share responsibilities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568541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59899"/>
            <a:ext cx="7024744" cy="11430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5400" dirty="0" smtClean="0"/>
              <a:t>Today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706" y="1770829"/>
            <a:ext cx="8083176" cy="4295289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en-US" sz="3600" dirty="0" smtClean="0"/>
              <a:t>Set up your PLC</a:t>
            </a:r>
          </a:p>
          <a:p>
            <a:pPr marL="68580" indent="0" algn="ctr">
              <a:buNone/>
            </a:pPr>
            <a:endParaRPr lang="en-US" sz="1200" dirty="0" smtClean="0"/>
          </a:p>
          <a:p>
            <a:pPr marL="68580" indent="0" algn="ctr">
              <a:buNone/>
            </a:pPr>
            <a:r>
              <a:rPr lang="en-US" sz="3600" dirty="0" smtClean="0">
                <a:solidFill>
                  <a:srgbClr val="0000FF"/>
                </a:solidFill>
              </a:rPr>
              <a:t>Take our Survey</a:t>
            </a:r>
          </a:p>
          <a:p>
            <a:pPr marL="68580" indent="0" algn="ctr">
              <a:buNone/>
            </a:pPr>
            <a:r>
              <a:rPr lang="en-US" sz="3600" dirty="0" smtClean="0">
                <a:solidFill>
                  <a:srgbClr val="0000FF"/>
                </a:solidFill>
              </a:rPr>
              <a:t>See Web Site – Home Page</a:t>
            </a:r>
          </a:p>
          <a:p>
            <a:pPr marL="68580" indent="0" algn="ctr">
              <a:buNone/>
            </a:pPr>
            <a:endParaRPr lang="en-US" sz="1200" dirty="0" smtClean="0"/>
          </a:p>
          <a:p>
            <a:pPr marL="68580" indent="0" algn="ctr">
              <a:buNone/>
            </a:pPr>
            <a:r>
              <a:rPr lang="en-US" sz="3600" dirty="0" smtClean="0"/>
              <a:t>Work on 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CM CQE</a:t>
            </a:r>
          </a:p>
          <a:p>
            <a:pPr marL="68580" indent="0" algn="ctr">
              <a:buNone/>
            </a:pPr>
            <a:r>
              <a:rPr lang="en-US" sz="3600" dirty="0" smtClean="0"/>
              <a:t> – Tweaking or Setting up in Illuminate</a:t>
            </a:r>
          </a:p>
          <a:p>
            <a:pPr marL="68580" indent="0" algn="ctr"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319415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7412" y="418353"/>
            <a:ext cx="7933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Abadi MT Condensed Extra Bold"/>
                <a:cs typeface="Abadi MT Condensed Extra Bold"/>
              </a:rPr>
              <a:t>How is the role of the teacher changing as education is changing?</a:t>
            </a:r>
          </a:p>
        </p:txBody>
      </p:sp>
    </p:spTree>
    <p:extLst>
      <p:ext uri="{BB962C8B-B14F-4D97-AF65-F5344CB8AC3E}">
        <p14:creationId xmlns:p14="http://schemas.microsoft.com/office/powerpoint/2010/main" val="1699014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882" y="702235"/>
            <a:ext cx="809811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badi MT Condensed Extra Bold"/>
                <a:cs typeface="Abadi MT Condensed Extra Bold"/>
              </a:rPr>
              <a:t>What kinds of classroom strategies lead to students who are actively involved in making learning happen for themselves?</a:t>
            </a:r>
          </a:p>
          <a:p>
            <a:pPr algn="ctr"/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002691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882" y="702235"/>
            <a:ext cx="80831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Abadi MT Condensed Extra Bold"/>
                <a:cs typeface="Abadi MT Condensed Extra Bold"/>
              </a:rPr>
              <a:t>What can teachers do to uncover and change student misconceptions?</a:t>
            </a:r>
          </a:p>
        </p:txBody>
      </p:sp>
    </p:spTree>
    <p:extLst>
      <p:ext uri="{BB962C8B-B14F-4D97-AF65-F5344CB8AC3E}">
        <p14:creationId xmlns:p14="http://schemas.microsoft.com/office/powerpoint/2010/main" val="2565813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940" y="717176"/>
            <a:ext cx="806823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Abadi MT Condensed Extra Bold"/>
                <a:cs typeface="Abadi MT Condensed Extra Bold"/>
              </a:rPr>
              <a:t>What kind of feedback opportunities do we provide our students?</a:t>
            </a:r>
          </a:p>
          <a:p>
            <a:pPr algn="ctr"/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900233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56164"/>
            <a:ext cx="7024744" cy="1143000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Expectations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3490" y="1621875"/>
            <a:ext cx="6777317" cy="4384478"/>
          </a:xfrm>
        </p:spPr>
        <p:txBody>
          <a:bodyPr vert="horz">
            <a:normAutofit fontScale="92500" lnSpcReduction="20000"/>
          </a:bodyPr>
          <a:lstStyle/>
          <a:p>
            <a:pPr marL="68580" indent="0" algn="ctr">
              <a:buNone/>
            </a:pPr>
            <a:endParaRPr lang="en-US" sz="3200" b="1" dirty="0" smtClean="0"/>
          </a:p>
          <a:p>
            <a:pPr marL="68580" indent="0" algn="ctr">
              <a:buNone/>
            </a:pPr>
            <a:r>
              <a:rPr lang="en-US" sz="4300" b="1" dirty="0" smtClean="0"/>
              <a:t>Using Illuminate to gather data for CQEs each quarter</a:t>
            </a:r>
          </a:p>
          <a:p>
            <a:pPr marL="68580" indent="0" algn="ctr">
              <a:buNone/>
            </a:pPr>
            <a:endParaRPr lang="en-US" sz="1400" dirty="0"/>
          </a:p>
          <a:p>
            <a:pPr marL="68580" indent="0" algn="ctr">
              <a:buNone/>
            </a:pP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Using </a:t>
            </a: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Illuminate to analyze data from CQEs each quarter</a:t>
            </a:r>
          </a:p>
          <a:p>
            <a:pPr marL="68580" indent="0" algn="ctr">
              <a:buNone/>
            </a:pPr>
            <a:endParaRPr lang="en-US" sz="1300" dirty="0">
              <a:solidFill>
                <a:schemeClr val="bg1">
                  <a:lumMod val="75000"/>
                </a:schemeClr>
              </a:solidFill>
            </a:endParaRPr>
          </a:p>
          <a:p>
            <a:pPr marL="68580" indent="0" algn="ctr">
              <a:buNone/>
            </a:pP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Using Illuminate for student profile information</a:t>
            </a:r>
            <a:endParaRPr lang="en-US" sz="32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00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415" y="456164"/>
            <a:ext cx="7024744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Support for you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5" y="1630788"/>
            <a:ext cx="6667231" cy="4480153"/>
          </a:xfrm>
        </p:spPr>
        <p:txBody>
          <a:bodyPr>
            <a:normAutofit lnSpcReduction="10000"/>
          </a:bodyPr>
          <a:lstStyle/>
          <a:p>
            <a:r>
              <a:rPr lang="en-US" sz="3200" dirty="0" err="1" smtClean="0"/>
              <a:t>Bhsschoolimprove.weebly.com</a:t>
            </a:r>
            <a:endParaRPr lang="en-US" sz="3200" dirty="0" smtClean="0"/>
          </a:p>
          <a:p>
            <a:pPr lvl="2"/>
            <a:r>
              <a:rPr lang="en-US" sz="3200" dirty="0" smtClean="0"/>
              <a:t>SI </a:t>
            </a:r>
            <a:r>
              <a:rPr lang="en-US" sz="3200" dirty="0" smtClean="0">
                <a:sym typeface="Wingdings"/>
              </a:rPr>
              <a:t> Resources</a:t>
            </a:r>
          </a:p>
          <a:p>
            <a:pPr marL="685800" lvl="2" indent="0">
              <a:buNone/>
            </a:pPr>
            <a:endParaRPr lang="en-US" sz="3200" dirty="0" smtClean="0"/>
          </a:p>
          <a:p>
            <a:r>
              <a:rPr lang="en-US" sz="3200" dirty="0" smtClean="0"/>
              <a:t>Contact Joan, Colleen, or Jeff</a:t>
            </a:r>
          </a:p>
          <a:p>
            <a:pPr lvl="2"/>
            <a:r>
              <a:rPr lang="en-US" sz="2800" dirty="0" smtClean="0"/>
              <a:t>Or a Colleague near you</a:t>
            </a:r>
          </a:p>
          <a:p>
            <a:pPr marL="68580" indent="0">
              <a:buNone/>
            </a:pPr>
            <a:endParaRPr lang="en-US" sz="3200" dirty="0">
              <a:sym typeface="Wingdings"/>
            </a:endParaRPr>
          </a:p>
          <a:p>
            <a:r>
              <a:rPr lang="en-US" sz="3200" dirty="0" smtClean="0">
                <a:sym typeface="Wingdings"/>
              </a:rPr>
              <a:t>Wednesday After School </a:t>
            </a:r>
          </a:p>
          <a:p>
            <a:pPr marL="68580" indent="0">
              <a:buNone/>
            </a:pPr>
            <a:r>
              <a:rPr lang="en-US" sz="3200" dirty="0" smtClean="0">
                <a:sym typeface="Wingdings"/>
              </a:rPr>
              <a:t>– this week and next, Room C-12</a:t>
            </a:r>
            <a:endParaRPr lang="en-US" sz="3200" dirty="0">
              <a:sym typeface="Wingdings"/>
            </a:endParaRPr>
          </a:p>
          <a:p>
            <a:pPr lvl="3"/>
            <a:endParaRPr lang="en-US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471003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56164"/>
            <a:ext cx="7024744" cy="1143000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Expectations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3490" y="1621875"/>
            <a:ext cx="6777317" cy="4384478"/>
          </a:xfrm>
        </p:spPr>
        <p:txBody>
          <a:bodyPr vert="horz">
            <a:normAutofit/>
          </a:bodyPr>
          <a:lstStyle/>
          <a:p>
            <a:pPr marL="68580" indent="0" algn="ctr">
              <a:buNone/>
            </a:pPr>
            <a:r>
              <a:rPr lang="en-US" sz="3200" u="sng" dirty="0" smtClean="0"/>
              <a:t>Working with Colleagues</a:t>
            </a:r>
          </a:p>
          <a:p>
            <a:r>
              <a:rPr lang="en-US" sz="3200" dirty="0" smtClean="0"/>
              <a:t>Form a PLC (3-5 teachers)</a:t>
            </a:r>
          </a:p>
          <a:p>
            <a:pPr lvl="1"/>
            <a:r>
              <a:rPr lang="en-US" sz="3200" dirty="0" smtClean="0"/>
              <a:t>Must be similar in content – backwards design</a:t>
            </a:r>
          </a:p>
          <a:p>
            <a:pPr lvl="1"/>
            <a:r>
              <a:rPr lang="en-US" sz="3200" dirty="0" smtClean="0"/>
              <a:t>Choose ONE you will be focusing on for data analysis</a:t>
            </a:r>
          </a:p>
          <a:p>
            <a:pPr lvl="1"/>
            <a:r>
              <a:rPr lang="en-US" sz="3200" dirty="0" smtClean="0"/>
              <a:t>Choose one that offers you SUPPORT</a:t>
            </a:r>
          </a:p>
        </p:txBody>
      </p:sp>
    </p:spTree>
    <p:extLst>
      <p:ext uri="{BB962C8B-B14F-4D97-AF65-F5344CB8AC3E}">
        <p14:creationId xmlns:p14="http://schemas.microsoft.com/office/powerpoint/2010/main" val="41667291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842</TotalTime>
  <Words>649</Words>
  <Application>Microsoft Macintosh PowerPoint</Application>
  <PresentationFormat>On-screen Show (4:3)</PresentationFormat>
  <Paragraphs>141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Austin</vt:lpstr>
      <vt:lpstr>From Good to Great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Expectations</vt:lpstr>
      <vt:lpstr>Support for you</vt:lpstr>
      <vt:lpstr>Expectations</vt:lpstr>
      <vt:lpstr>Expectations</vt:lpstr>
      <vt:lpstr>1st quarter     CQE</vt:lpstr>
      <vt:lpstr>1st quarter     CQE</vt:lpstr>
      <vt:lpstr>Creating multiple versions</vt:lpstr>
      <vt:lpstr>Version 2 needs to be matched to the Master</vt:lpstr>
      <vt:lpstr>Student Answer Sheets will have a place to mark Version</vt:lpstr>
      <vt:lpstr>SCANNING  ANSWERS - Choices</vt:lpstr>
      <vt:lpstr>SCANNING  ANSWERS - Choices</vt:lpstr>
      <vt:lpstr>SCANNING  ANSWERS - Choices</vt:lpstr>
      <vt:lpstr>Administration  Scan   Tools </vt:lpstr>
      <vt:lpstr>LINKING STANDARDS &amp; CREATING QUESTION GROUPS  </vt:lpstr>
      <vt:lpstr>LINKING STANDARDS   </vt:lpstr>
      <vt:lpstr>LINKING STANDARDS  </vt:lpstr>
      <vt:lpstr>LINKING STANDARDS  </vt:lpstr>
      <vt:lpstr>QUESTION GROUPS  </vt:lpstr>
      <vt:lpstr>QUESTION GROUPS  </vt:lpstr>
      <vt:lpstr>Illuminate Support</vt:lpstr>
      <vt:lpstr>Illuminate Support</vt:lpstr>
      <vt:lpstr>Challenge</vt:lpstr>
      <vt:lpstr>Today</vt:lpstr>
    </vt:vector>
  </TitlesOfParts>
  <Company>Brighton Area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</dc:creator>
  <cp:lastModifiedBy>staff</cp:lastModifiedBy>
  <cp:revision>86</cp:revision>
  <dcterms:created xsi:type="dcterms:W3CDTF">2015-10-18T11:53:45Z</dcterms:created>
  <dcterms:modified xsi:type="dcterms:W3CDTF">2015-10-19T17:12:55Z</dcterms:modified>
</cp:coreProperties>
</file>