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9" r:id="rId2"/>
    <p:sldId id="288" r:id="rId3"/>
    <p:sldId id="289" r:id="rId4"/>
    <p:sldId id="290" r:id="rId5"/>
    <p:sldId id="295" r:id="rId6"/>
    <p:sldId id="308" r:id="rId7"/>
    <p:sldId id="257" r:id="rId8"/>
    <p:sldId id="258" r:id="rId9"/>
    <p:sldId id="259" r:id="rId10"/>
    <p:sldId id="260" r:id="rId11"/>
    <p:sldId id="263" r:id="rId12"/>
    <p:sldId id="264" r:id="rId13"/>
    <p:sldId id="270" r:id="rId14"/>
    <p:sldId id="271" r:id="rId15"/>
    <p:sldId id="261" r:id="rId16"/>
    <p:sldId id="262" r:id="rId17"/>
    <p:sldId id="272" r:id="rId18"/>
    <p:sldId id="273" r:id="rId19"/>
    <p:sldId id="274" r:id="rId20"/>
    <p:sldId id="275" r:id="rId21"/>
    <p:sldId id="265" r:id="rId22"/>
    <p:sldId id="266" r:id="rId23"/>
    <p:sldId id="268" r:id="rId24"/>
    <p:sldId id="269" r:id="rId25"/>
    <p:sldId id="267" r:id="rId26"/>
    <p:sldId id="291" r:id="rId27"/>
    <p:sldId id="278" r:id="rId28"/>
    <p:sldId id="292" r:id="rId29"/>
    <p:sldId id="293" r:id="rId30"/>
    <p:sldId id="276" r:id="rId31"/>
    <p:sldId id="277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94" r:id="rId42"/>
    <p:sldId id="297" r:id="rId43"/>
    <p:sldId id="296" r:id="rId44"/>
    <p:sldId id="300" r:id="rId45"/>
    <p:sldId id="298" r:id="rId46"/>
    <p:sldId id="303" r:id="rId47"/>
    <p:sldId id="304" r:id="rId48"/>
    <p:sldId id="305" r:id="rId49"/>
    <p:sldId id="302" r:id="rId50"/>
    <p:sldId id="299" r:id="rId51"/>
    <p:sldId id="301" r:id="rId52"/>
    <p:sldId id="306" r:id="rId53"/>
    <p:sldId id="30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2"/>
    <p:restoredTop sz="94586"/>
  </p:normalViewPr>
  <p:slideViewPr>
    <p:cSldViewPr snapToGrid="0" snapToObjects="1">
      <p:cViewPr varScale="1">
        <p:scale>
          <a:sx n="98" d="100"/>
          <a:sy n="98" d="100"/>
        </p:scale>
        <p:origin x="21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91FE7-D46E-0646-AAFB-F1CC84B8D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858554-2548-924E-9E80-4FFDFFAFC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03EFE-7555-EB4B-9311-696276B0F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8C71-A180-944D-B57E-015C48B822AA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140F5-FFF4-3044-BD49-93E7C37A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6AEEC-0793-484C-B276-5A243D076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3470-F36D-C54C-9AD5-EE3496211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9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27BA-2A70-C841-92FF-D18CEA17B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DF98F-5A16-0E44-B8CA-CCC88FCDF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244A1-D4D3-6543-82E6-47AFD078E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8C71-A180-944D-B57E-015C48B822AA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980A1-8C46-6B49-AF48-2824A321D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24020-BE82-EB4F-98DA-F9FA40DB6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3470-F36D-C54C-9AD5-EE3496211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9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4117F9-699C-E945-B365-E8E743C73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13DF5B-70EC-484C-96F9-DB3E52F0A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5C940-3B7C-A743-B396-C7A50827A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8C71-A180-944D-B57E-015C48B822AA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1ABC8-023B-3A46-867C-A81BE8F2B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3A817-7923-BE49-99DF-F348DC65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3470-F36D-C54C-9AD5-EE3496211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3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3B554-4EC3-364D-B595-79205DE04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2138D-DD2B-C84F-8EB2-1A69A63FE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A7953-E8E5-414E-938E-3910D9D68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8C71-A180-944D-B57E-015C48B822AA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3AEE-407F-794E-A4D5-49598909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9D783-BF38-8D43-8125-32B50092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3470-F36D-C54C-9AD5-EE3496211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1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4B5DD-7D80-404D-BB06-E494CB5A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6DF85-717C-794A-B076-7E973FA38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30F82-9B6E-9445-B066-1CD5B346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8C71-A180-944D-B57E-015C48B822AA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039F4-6248-9948-9D26-A1758213A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7A447-7C23-F64A-B281-B98EFAF7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3470-F36D-C54C-9AD5-EE3496211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3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34B6F-8644-AD4C-BA37-14D325E0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667F7-65E8-634D-8483-F40A160C2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0A362-9372-444F-A647-DA503452D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B9B33-96E2-8945-872C-327AEE425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8C71-A180-944D-B57E-015C48B822AA}" type="datetimeFigureOut">
              <a:rPr lang="en-US" smtClean="0"/>
              <a:t>8/27/18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DB461-98AD-0445-A8CA-D34FBB6CA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A4165-2A44-224A-9C71-833A2BA82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3470-F36D-C54C-9AD5-EE3496211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F221-B5D2-474F-8533-2D8239ABD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03941-AD4C-014D-9BDA-1AF764E6A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3C6C3-2FE1-E246-87F6-9D59AA6F9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C0DD6D-1FB2-5448-82CD-128CCB3CD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121E3D-1B34-C549-85E6-D2CAA7BF9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A5BD59-CBB5-F347-985B-96B45CC6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8C71-A180-944D-B57E-015C48B822AA}" type="datetimeFigureOut">
              <a:rPr lang="en-US" smtClean="0"/>
              <a:t>8/27/18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F874FB-6310-C843-B7CA-46A9126AF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104BF5-6C26-104A-982D-4CB7D4F2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3470-F36D-C54C-9AD5-EE3496211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9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4E5A7-0DCB-B543-844B-DC78FF979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1A672A-85C4-574F-B709-92EB4F1C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8C71-A180-944D-B57E-015C48B822AA}" type="datetimeFigureOut">
              <a:rPr lang="en-US" smtClean="0"/>
              <a:t>8/27/18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8F95A-B054-CF42-BFE5-CF722DA3A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5ADD1-633D-1344-9240-87001BF0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3470-F36D-C54C-9AD5-EE3496211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2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695CBB-0D74-8644-AFE4-36DB3345B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8C71-A180-944D-B57E-015C48B822AA}" type="datetimeFigureOut">
              <a:rPr lang="en-US" smtClean="0"/>
              <a:t>8/27/18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0DB54-660D-BA49-835D-E96CE00B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C8DAC-1441-6C49-8F22-F5CBC9EBF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3470-F36D-C54C-9AD5-EE3496211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3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CA81-9244-B747-8279-1463EADE2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6D8CD-06B8-7048-9C88-D781CBE3F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95146-B7B4-8F4F-BC4F-BA55E323E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B4B37-B298-834A-943A-058ACE94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8C71-A180-944D-B57E-015C48B822AA}" type="datetimeFigureOut">
              <a:rPr lang="en-US" smtClean="0"/>
              <a:t>8/27/18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09567-5162-2540-ABB3-5319EF32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D352C-DBF1-C847-8225-F462E970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3470-F36D-C54C-9AD5-EE3496211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3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FEAE-630C-F448-BCB2-73CF7CD7C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BCEAE6-3942-C44A-8F17-86497E01E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2001F-F598-744F-8B63-2C35BCE77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6F827-616B-AD4D-9F97-50D8F9137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8C71-A180-944D-B57E-015C48B822AA}" type="datetimeFigureOut">
              <a:rPr lang="en-US" smtClean="0"/>
              <a:t>8/27/18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9F853-D666-2544-98AE-845C3BBAA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D0FAA-CC7E-3F46-AFF7-EDF01504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3470-F36D-C54C-9AD5-EE3496211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1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B35AEA-BE36-0F48-9989-AB756E98B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04493-5BBE-EF42-992A-4F8D21C2A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05C04-FC14-5548-803E-CA556E714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E8C71-A180-944D-B57E-015C48B822AA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E6F2E-F374-BD46-B725-8888ED732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9872E-CC28-BC4C-BE28-D112ABFC4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63470-F36D-C54C-9AD5-EE3496211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7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14634E-F7FE-EB4D-8EB4-ACB532C89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" y="1983074"/>
            <a:ext cx="5564777" cy="46656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DC6191-C541-1646-8175-C063D518D89F}"/>
              </a:ext>
            </a:extLst>
          </p:cNvPr>
          <p:cNvSpPr txBox="1"/>
          <p:nvPr/>
        </p:nvSpPr>
        <p:spPr>
          <a:xfrm>
            <a:off x="6766559" y="3997235"/>
            <a:ext cx="3840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 Rounded MT Bold" panose="020F0704030504030204" pitchFamily="34" charset="77"/>
              </a:rPr>
              <a:t>Joan Ancona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6C02C3-9003-8843-B4BD-32DE168A5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473" y="1983074"/>
            <a:ext cx="3263900" cy="2362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57FCBE-B24A-B24C-9056-649FBFA02F6B}"/>
              </a:ext>
            </a:extLst>
          </p:cNvPr>
          <p:cNvSpPr txBox="1"/>
          <p:nvPr/>
        </p:nvSpPr>
        <p:spPr>
          <a:xfrm>
            <a:off x="901337" y="274320"/>
            <a:ext cx="10267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This </a:t>
            </a:r>
            <a:r>
              <a:rPr lang="en-US" sz="4000" dirty="0" err="1"/>
              <a:t>Powerpoint</a:t>
            </a:r>
            <a:r>
              <a:rPr lang="en-US" sz="4000" dirty="0"/>
              <a:t> is available on the SI website</a:t>
            </a:r>
          </a:p>
          <a:p>
            <a:pPr algn="ctr"/>
            <a:r>
              <a:rPr lang="en-US" sz="4000" dirty="0" err="1"/>
              <a:t>Bhsschoolimprove.weebly.com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00009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250F25-2699-FE4F-BDB2-4D80238DA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60" y="1066040"/>
            <a:ext cx="9572340" cy="57919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495469-F2FC-DF45-B9B9-7455287E8F83}"/>
              </a:ext>
            </a:extLst>
          </p:cNvPr>
          <p:cNvSpPr txBox="1"/>
          <p:nvPr/>
        </p:nvSpPr>
        <p:spPr>
          <a:xfrm>
            <a:off x="905160" y="266700"/>
            <a:ext cx="10124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Navigation Bar to the left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DB7B71B4-EF3C-1F44-9137-DFFADEED72E8}"/>
              </a:ext>
            </a:extLst>
          </p:cNvPr>
          <p:cNvSpPr/>
          <p:nvPr/>
        </p:nvSpPr>
        <p:spPr>
          <a:xfrm rot="5400000">
            <a:off x="2362200" y="2018919"/>
            <a:ext cx="1162050" cy="27241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06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250F25-2699-FE4F-BDB2-4D80238DA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60" y="1066040"/>
            <a:ext cx="9572340" cy="57919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495469-F2FC-DF45-B9B9-7455287E8F83}"/>
              </a:ext>
            </a:extLst>
          </p:cNvPr>
          <p:cNvSpPr txBox="1"/>
          <p:nvPr/>
        </p:nvSpPr>
        <p:spPr>
          <a:xfrm>
            <a:off x="905160" y="266700"/>
            <a:ext cx="10124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Illuminate Icon for “Tiles”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DB7B71B4-EF3C-1F44-9137-DFFADEED72E8}"/>
              </a:ext>
            </a:extLst>
          </p:cNvPr>
          <p:cNvSpPr/>
          <p:nvPr/>
        </p:nvSpPr>
        <p:spPr>
          <a:xfrm rot="7217444">
            <a:off x="1981200" y="715937"/>
            <a:ext cx="1162050" cy="27241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35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4065DB-B1E4-184A-9F05-550646588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85" y="2480228"/>
            <a:ext cx="6768265" cy="4377771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23D37DCC-2ACE-8646-9656-15B0ED92037F}"/>
              </a:ext>
            </a:extLst>
          </p:cNvPr>
          <p:cNvSpPr/>
          <p:nvPr/>
        </p:nvSpPr>
        <p:spPr>
          <a:xfrm rot="2587518">
            <a:off x="3597692" y="2035165"/>
            <a:ext cx="1162050" cy="27241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495469-F2FC-DF45-B9B9-7455287E8F83}"/>
              </a:ext>
            </a:extLst>
          </p:cNvPr>
          <p:cNvSpPr txBox="1"/>
          <p:nvPr/>
        </p:nvSpPr>
        <p:spPr>
          <a:xfrm>
            <a:off x="905160" y="266700"/>
            <a:ext cx="101247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Tiles are shortcuts </a:t>
            </a:r>
          </a:p>
          <a:p>
            <a:r>
              <a:rPr lang="en-US" sz="4800" dirty="0">
                <a:latin typeface="Arial Rounded MT Bold" panose="020F0704030504030204" pitchFamily="34" charset="77"/>
              </a:rPr>
              <a:t>like the one we use for reporting students who need support</a:t>
            </a:r>
          </a:p>
        </p:txBody>
      </p:sp>
    </p:spTree>
    <p:extLst>
      <p:ext uri="{BB962C8B-B14F-4D97-AF65-F5344CB8AC3E}">
        <p14:creationId xmlns:p14="http://schemas.microsoft.com/office/powerpoint/2010/main" val="4168534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250F25-2699-FE4F-BDB2-4D80238DA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60" y="1097697"/>
            <a:ext cx="9572340" cy="57919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495469-F2FC-DF45-B9B9-7455287E8F83}"/>
              </a:ext>
            </a:extLst>
          </p:cNvPr>
          <p:cNvSpPr txBox="1"/>
          <p:nvPr/>
        </p:nvSpPr>
        <p:spPr>
          <a:xfrm>
            <a:off x="412123" y="266700"/>
            <a:ext cx="11294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Click on Your Initials for quick access 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DB7B71B4-EF3C-1F44-9137-DFFADEED72E8}"/>
              </a:ext>
            </a:extLst>
          </p:cNvPr>
          <p:cNvSpPr/>
          <p:nvPr/>
        </p:nvSpPr>
        <p:spPr>
          <a:xfrm rot="7217444">
            <a:off x="1793317" y="1192456"/>
            <a:ext cx="1162050" cy="27241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80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D85D10-F33E-9740-9A3C-DF827114D1B7}"/>
              </a:ext>
            </a:extLst>
          </p:cNvPr>
          <p:cNvSpPr txBox="1"/>
          <p:nvPr/>
        </p:nvSpPr>
        <p:spPr>
          <a:xfrm>
            <a:off x="5808373" y="425003"/>
            <a:ext cx="59114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From here:</a:t>
            </a:r>
          </a:p>
          <a:p>
            <a:r>
              <a:rPr lang="en-US" sz="4800" dirty="0">
                <a:latin typeface="Arial Rounded MT Bold" panose="020F0704030504030204" pitchFamily="34" charset="77"/>
              </a:rPr>
              <a:t>Sign out</a:t>
            </a:r>
          </a:p>
          <a:p>
            <a:r>
              <a:rPr lang="en-US" sz="4800" dirty="0">
                <a:latin typeface="Arial Rounded MT Bold" panose="020F0704030504030204" pitchFamily="34" charset="77"/>
              </a:rPr>
              <a:t>Change Password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0D27E-375F-C144-BB73-551AFD74A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59" y="93104"/>
            <a:ext cx="4610100" cy="6362700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4E2C4793-7969-464E-B706-837189DD176C}"/>
              </a:ext>
            </a:extLst>
          </p:cNvPr>
          <p:cNvSpPr/>
          <p:nvPr/>
        </p:nvSpPr>
        <p:spPr>
          <a:xfrm rot="5400000">
            <a:off x="4389549" y="4307208"/>
            <a:ext cx="1162050" cy="27241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0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250F25-2699-FE4F-BDB2-4D80238DA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60" y="1066040"/>
            <a:ext cx="9572340" cy="57919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495469-F2FC-DF45-B9B9-7455287E8F83}"/>
              </a:ext>
            </a:extLst>
          </p:cNvPr>
          <p:cNvSpPr txBox="1"/>
          <p:nvPr/>
        </p:nvSpPr>
        <p:spPr>
          <a:xfrm>
            <a:off x="905160" y="266700"/>
            <a:ext cx="10124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Control panel icon upper right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DB7B71B4-EF3C-1F44-9137-DFFADEED72E8}"/>
              </a:ext>
            </a:extLst>
          </p:cNvPr>
          <p:cNvSpPr/>
          <p:nvPr/>
        </p:nvSpPr>
        <p:spPr>
          <a:xfrm rot="10800000">
            <a:off x="9591675" y="1496987"/>
            <a:ext cx="1162050" cy="27241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21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9F24C2-891B-6340-9BCC-6AB976B95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3464"/>
            <a:ext cx="10591800" cy="50547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5F0E12-AF02-0648-A661-424798B876E6}"/>
              </a:ext>
            </a:extLst>
          </p:cNvPr>
          <p:cNvSpPr txBox="1"/>
          <p:nvPr/>
        </p:nvSpPr>
        <p:spPr>
          <a:xfrm>
            <a:off x="381000" y="285750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Control panel for sign out</a:t>
            </a: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510BFE86-AD0D-C544-870E-39BD86E95C1F}"/>
              </a:ext>
            </a:extLst>
          </p:cNvPr>
          <p:cNvSpPr/>
          <p:nvPr/>
        </p:nvSpPr>
        <p:spPr>
          <a:xfrm>
            <a:off x="4667250" y="3230537"/>
            <a:ext cx="2838450" cy="200025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7661DBF9-7B2F-124C-9FA2-72D209DFD961}"/>
              </a:ext>
            </a:extLst>
          </p:cNvPr>
          <p:cNvSpPr/>
          <p:nvPr/>
        </p:nvSpPr>
        <p:spPr>
          <a:xfrm rot="16200000">
            <a:off x="3352800" y="2868587"/>
            <a:ext cx="1162050" cy="27241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4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9F24C2-891B-6340-9BCC-6AB976B95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3464"/>
            <a:ext cx="10591800" cy="50547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5F0E12-AF02-0648-A661-424798B876E6}"/>
              </a:ext>
            </a:extLst>
          </p:cNvPr>
          <p:cNvSpPr txBox="1"/>
          <p:nvPr/>
        </p:nvSpPr>
        <p:spPr>
          <a:xfrm>
            <a:off x="218941" y="285750"/>
            <a:ext cx="11397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Control panel also for changing dates</a:t>
            </a: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510BFE86-AD0D-C544-870E-39BD86E95C1F}"/>
              </a:ext>
            </a:extLst>
          </p:cNvPr>
          <p:cNvSpPr/>
          <p:nvPr/>
        </p:nvSpPr>
        <p:spPr>
          <a:xfrm>
            <a:off x="7564996" y="1810583"/>
            <a:ext cx="2838450" cy="200025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7661DBF9-7B2F-124C-9FA2-72D209DFD961}"/>
              </a:ext>
            </a:extLst>
          </p:cNvPr>
          <p:cNvSpPr/>
          <p:nvPr/>
        </p:nvSpPr>
        <p:spPr>
          <a:xfrm rot="16200000">
            <a:off x="5722513" y="1448633"/>
            <a:ext cx="1162050" cy="27241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69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250F25-2699-FE4F-BDB2-4D80238DA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60" y="1097697"/>
            <a:ext cx="9572340" cy="57919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495469-F2FC-DF45-B9B9-7455287E8F83}"/>
              </a:ext>
            </a:extLst>
          </p:cNvPr>
          <p:cNvSpPr txBox="1"/>
          <p:nvPr/>
        </p:nvSpPr>
        <p:spPr>
          <a:xfrm>
            <a:off x="412123" y="266700"/>
            <a:ext cx="11294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Search function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DB7B71B4-EF3C-1F44-9137-DFFADEED72E8}"/>
              </a:ext>
            </a:extLst>
          </p:cNvPr>
          <p:cNvSpPr/>
          <p:nvPr/>
        </p:nvSpPr>
        <p:spPr>
          <a:xfrm rot="7217444">
            <a:off x="1973622" y="1755336"/>
            <a:ext cx="1162050" cy="27241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237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48A1FA-11F3-2644-9BA2-DFD090551E1A}"/>
              </a:ext>
            </a:extLst>
          </p:cNvPr>
          <p:cNvSpPr txBox="1"/>
          <p:nvPr/>
        </p:nvSpPr>
        <p:spPr>
          <a:xfrm>
            <a:off x="6091707" y="590695"/>
            <a:ext cx="57182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Will help you find</a:t>
            </a:r>
          </a:p>
          <a:p>
            <a:endParaRPr lang="en-US" sz="4800" dirty="0">
              <a:latin typeface="Arial Rounded MT Bold" panose="020F0704030504030204" pitchFamily="34" charset="77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Arial Rounded MT Bold" panose="020F0704030504030204" pitchFamily="34" charset="77"/>
              </a:rPr>
              <a:t>Students by name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Arial Rounded MT Bold" panose="020F0704030504030204" pitchFamily="34" charset="77"/>
              </a:rPr>
              <a:t>Landing pages for tasks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4FA04B-B74A-474C-824B-137D7A982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45" y="176101"/>
            <a:ext cx="5469846" cy="461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98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AC201A-4036-2044-B230-A0845EC7A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77" y="1230810"/>
            <a:ext cx="4006017" cy="33411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D0A802-6951-6442-B41A-C2D9DDC70F9E}"/>
              </a:ext>
            </a:extLst>
          </p:cNvPr>
          <p:cNvSpPr txBox="1"/>
          <p:nvPr/>
        </p:nvSpPr>
        <p:spPr>
          <a:xfrm>
            <a:off x="548640" y="627017"/>
            <a:ext cx="710946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 Rounded MT Bold" panose="020F0704030504030204" pitchFamily="34" charset="77"/>
              </a:rPr>
              <a:t>Welcome back</a:t>
            </a:r>
          </a:p>
          <a:p>
            <a:pPr algn="ctr"/>
            <a:r>
              <a:rPr lang="en-US" sz="4800" dirty="0">
                <a:latin typeface="Arial Rounded MT Bold" panose="020F0704030504030204" pitchFamily="34" charset="77"/>
              </a:rPr>
              <a:t>Bulldogs!</a:t>
            </a:r>
          </a:p>
          <a:p>
            <a:pPr algn="ctr"/>
            <a:endParaRPr lang="en-US" sz="4800" dirty="0">
              <a:latin typeface="Arial Rounded MT Bold" panose="020F0704030504030204" pitchFamily="34" charset="77"/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800" dirty="0">
                <a:latin typeface="Arial Rounded MT Bold" panose="020F0704030504030204" pitchFamily="34" charset="77"/>
              </a:rPr>
              <a:t>My new role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800" dirty="0">
                <a:latin typeface="Arial Rounded MT Bold" panose="020F0704030504030204" pitchFamily="34" charset="77"/>
              </a:rPr>
              <a:t>Illuminate Updates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800" dirty="0">
                <a:latin typeface="Arial Rounded MT Bold" panose="020F0704030504030204" pitchFamily="34" charset="77"/>
              </a:rPr>
              <a:t>10 Things you can do with DATA</a:t>
            </a:r>
          </a:p>
        </p:txBody>
      </p:sp>
    </p:spTree>
    <p:extLst>
      <p:ext uri="{BB962C8B-B14F-4D97-AF65-F5344CB8AC3E}">
        <p14:creationId xmlns:p14="http://schemas.microsoft.com/office/powerpoint/2010/main" val="3147667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B5AB4A-E2D8-9A47-8644-7B8757E2E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03" r="18081"/>
          <a:stretch/>
        </p:blipFill>
        <p:spPr>
          <a:xfrm>
            <a:off x="5293216" y="847536"/>
            <a:ext cx="3915178" cy="39315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61582A-9169-4C4C-9F86-414CEFC0DF6B}"/>
              </a:ext>
            </a:extLst>
          </p:cNvPr>
          <p:cNvSpPr txBox="1"/>
          <p:nvPr/>
        </p:nvSpPr>
        <p:spPr>
          <a:xfrm>
            <a:off x="811369" y="940158"/>
            <a:ext cx="41598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Also toggle to “search” with keystrokes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CFFDF1-AE1E-F84E-8646-42DD87C30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300" y="1519259"/>
            <a:ext cx="2425700" cy="222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58A886-4999-8A40-90FE-EB42E99CD644}"/>
              </a:ext>
            </a:extLst>
          </p:cNvPr>
          <p:cNvSpPr txBox="1"/>
          <p:nvPr/>
        </p:nvSpPr>
        <p:spPr>
          <a:xfrm>
            <a:off x="9208394" y="2125014"/>
            <a:ext cx="669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427919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E3DE3B-D5DC-A94B-8F2E-7D6C8BD00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38" y="1209963"/>
            <a:ext cx="4572000" cy="5130800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10B798B8-B496-3646-9B07-6A9C6D54C7C0}"/>
              </a:ext>
            </a:extLst>
          </p:cNvPr>
          <p:cNvSpPr/>
          <p:nvPr/>
        </p:nvSpPr>
        <p:spPr>
          <a:xfrm rot="7060652">
            <a:off x="2201413" y="3582041"/>
            <a:ext cx="1162050" cy="27241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0D5D2B00-29E0-2E47-93B6-9AA06BCAD7D4}"/>
              </a:ext>
            </a:extLst>
          </p:cNvPr>
          <p:cNvSpPr/>
          <p:nvPr/>
        </p:nvSpPr>
        <p:spPr>
          <a:xfrm rot="5400000">
            <a:off x="4029075" y="1433747"/>
            <a:ext cx="1162050" cy="27241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50B387-A03F-504C-8798-F3E76C5ACDB6}"/>
              </a:ext>
            </a:extLst>
          </p:cNvPr>
          <p:cNvSpPr txBox="1"/>
          <p:nvPr/>
        </p:nvSpPr>
        <p:spPr>
          <a:xfrm>
            <a:off x="381000" y="266700"/>
            <a:ext cx="11182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Assessments, View Assessments</a:t>
            </a:r>
          </a:p>
        </p:txBody>
      </p:sp>
    </p:spTree>
    <p:extLst>
      <p:ext uri="{BB962C8B-B14F-4D97-AF65-F5344CB8AC3E}">
        <p14:creationId xmlns:p14="http://schemas.microsoft.com/office/powerpoint/2010/main" val="1316163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B1F690-A47A-CE49-871E-BFC2FC61B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1057"/>
            <a:ext cx="12192000" cy="3439886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E85A741B-070E-BD48-84C7-EC631D64C28B}"/>
              </a:ext>
            </a:extLst>
          </p:cNvPr>
          <p:cNvSpPr/>
          <p:nvPr/>
        </p:nvSpPr>
        <p:spPr>
          <a:xfrm rot="7572486">
            <a:off x="2752725" y="3478187"/>
            <a:ext cx="1162050" cy="27241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43A07-25B1-214F-ABE9-ACD6040310BD}"/>
              </a:ext>
            </a:extLst>
          </p:cNvPr>
          <p:cNvSpPr txBox="1"/>
          <p:nvPr/>
        </p:nvSpPr>
        <p:spPr>
          <a:xfrm>
            <a:off x="247650" y="228600"/>
            <a:ext cx="11449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Same look, don’t forget you can search using the options to the left</a:t>
            </a:r>
          </a:p>
        </p:txBody>
      </p:sp>
    </p:spTree>
    <p:extLst>
      <p:ext uri="{BB962C8B-B14F-4D97-AF65-F5344CB8AC3E}">
        <p14:creationId xmlns:p14="http://schemas.microsoft.com/office/powerpoint/2010/main" val="179268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50B387-A03F-504C-8798-F3E76C5ACDB6}"/>
              </a:ext>
            </a:extLst>
          </p:cNvPr>
          <p:cNvSpPr txBox="1"/>
          <p:nvPr/>
        </p:nvSpPr>
        <p:spPr>
          <a:xfrm>
            <a:off x="4629151" y="2667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Reports, View Reports</a:t>
            </a:r>
          </a:p>
          <a:p>
            <a:endParaRPr lang="en-US" sz="4800" dirty="0">
              <a:latin typeface="Arial Rounded MT Bold" panose="020F0704030504030204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42E3E5-46AE-FA4C-A72D-14217BA39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43" y="0"/>
            <a:ext cx="3848374" cy="6858000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10B798B8-B496-3646-9B07-6A9C6D54C7C0}"/>
              </a:ext>
            </a:extLst>
          </p:cNvPr>
          <p:cNvSpPr/>
          <p:nvPr/>
        </p:nvSpPr>
        <p:spPr>
          <a:xfrm rot="7060652">
            <a:off x="2847972" y="836674"/>
            <a:ext cx="1162050" cy="27241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0D5D2B00-29E0-2E47-93B6-9AA06BCAD7D4}"/>
              </a:ext>
            </a:extLst>
          </p:cNvPr>
          <p:cNvSpPr/>
          <p:nvPr/>
        </p:nvSpPr>
        <p:spPr>
          <a:xfrm rot="5400000">
            <a:off x="1833831" y="3986756"/>
            <a:ext cx="1162050" cy="27241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21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B655B-2B7F-8446-9535-FD6F410AC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1311"/>
            <a:ext cx="12192000" cy="47126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5EF4CA-7C99-C34C-9DDB-1FA09DEA5530}"/>
              </a:ext>
            </a:extLst>
          </p:cNvPr>
          <p:cNvSpPr txBox="1"/>
          <p:nvPr/>
        </p:nvSpPr>
        <p:spPr>
          <a:xfrm>
            <a:off x="342900" y="247650"/>
            <a:ext cx="11296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Report view tiles </a:t>
            </a:r>
          </a:p>
          <a:p>
            <a:pPr algn="r"/>
            <a:r>
              <a:rPr lang="en-US" sz="4800" dirty="0">
                <a:latin typeface="Arial Rounded MT Bold" panose="020F0704030504030204" pitchFamily="34" charset="77"/>
              </a:rPr>
              <a:t>or choose “List View”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4C1E9842-003D-824C-BB3C-FA30BF0067C8}"/>
              </a:ext>
            </a:extLst>
          </p:cNvPr>
          <p:cNvSpPr/>
          <p:nvPr/>
        </p:nvSpPr>
        <p:spPr>
          <a:xfrm rot="7572486">
            <a:off x="4304434" y="2092733"/>
            <a:ext cx="1162050" cy="27241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62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50B387-A03F-504C-8798-F3E76C5ACDB6}"/>
              </a:ext>
            </a:extLst>
          </p:cNvPr>
          <p:cNvSpPr txBox="1"/>
          <p:nvPr/>
        </p:nvSpPr>
        <p:spPr>
          <a:xfrm>
            <a:off x="5105400" y="266700"/>
            <a:ext cx="6457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Students, Search 2.0</a:t>
            </a:r>
          </a:p>
          <a:p>
            <a:endParaRPr lang="en-US" sz="4800" dirty="0">
              <a:latin typeface="Arial Rounded MT Bold" panose="020F0704030504030204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818CA4-DAD7-834A-9423-D8FEEF3DF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19" y="266700"/>
            <a:ext cx="4180701" cy="6591300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0D5D2B00-29E0-2E47-93B6-9AA06BCAD7D4}"/>
              </a:ext>
            </a:extLst>
          </p:cNvPr>
          <p:cNvSpPr/>
          <p:nvPr/>
        </p:nvSpPr>
        <p:spPr>
          <a:xfrm rot="5400000">
            <a:off x="2000524" y="4691606"/>
            <a:ext cx="1162050" cy="27241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10B798B8-B496-3646-9B07-6A9C6D54C7C0}"/>
              </a:ext>
            </a:extLst>
          </p:cNvPr>
          <p:cNvSpPr/>
          <p:nvPr/>
        </p:nvSpPr>
        <p:spPr>
          <a:xfrm rot="7060652">
            <a:off x="2847972" y="836674"/>
            <a:ext cx="1162050" cy="27241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95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D9B3E2-6F59-344F-A7E5-AA746A593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857250"/>
            <a:ext cx="7493000" cy="240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C51D85-3835-6643-A9AA-EB18ED311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100" y="3257550"/>
            <a:ext cx="6870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77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B9FFBF-8FF3-C64E-9AD4-8846495EC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782" y="0"/>
            <a:ext cx="3976254" cy="5666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DE4A-6655-D843-924B-409BB23F226E}"/>
              </a:ext>
            </a:extLst>
          </p:cNvPr>
          <p:cNvSpPr txBox="1"/>
          <p:nvPr/>
        </p:nvSpPr>
        <p:spPr>
          <a:xfrm>
            <a:off x="2701636" y="2660073"/>
            <a:ext cx="7647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843860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E99781-E361-6944-A23D-A2BEB445A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56" y="1108264"/>
            <a:ext cx="9722644" cy="57497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0D0991-02DD-094D-B1B8-59531999FA63}"/>
              </a:ext>
            </a:extLst>
          </p:cNvPr>
          <p:cNvSpPr txBox="1"/>
          <p:nvPr/>
        </p:nvSpPr>
        <p:spPr>
          <a:xfrm>
            <a:off x="1250156" y="304800"/>
            <a:ext cx="9722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Arial Rounded MT Bold" panose="020F0704030504030204" pitchFamily="34" charset="77"/>
              </a:rPr>
              <a:t>Bhsschoolimprove.weebly.com</a:t>
            </a:r>
            <a:endParaRPr lang="en-US" sz="4800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66130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8341B1-65D6-E54F-AC3E-EAEEE67D5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951" y="1490748"/>
            <a:ext cx="9126049" cy="5367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E47AD9-0124-5D43-B888-A24A1959CE39}"/>
              </a:ext>
            </a:extLst>
          </p:cNvPr>
          <p:cNvSpPr txBox="1"/>
          <p:nvPr/>
        </p:nvSpPr>
        <p:spPr>
          <a:xfrm>
            <a:off x="1771650" y="247650"/>
            <a:ext cx="8896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 Rounded MT Bold" panose="020F0704030504030204" pitchFamily="34" charset="77"/>
              </a:rPr>
              <a:t>Illuminate Resources Page</a:t>
            </a:r>
          </a:p>
        </p:txBody>
      </p:sp>
    </p:spTree>
    <p:extLst>
      <p:ext uri="{BB962C8B-B14F-4D97-AF65-F5344CB8AC3E}">
        <p14:creationId xmlns:p14="http://schemas.microsoft.com/office/powerpoint/2010/main" val="327447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752C93-4E04-C742-981C-DE93BBE358D4}"/>
              </a:ext>
            </a:extLst>
          </p:cNvPr>
          <p:cNvSpPr txBox="1"/>
          <p:nvPr/>
        </p:nvSpPr>
        <p:spPr>
          <a:xfrm>
            <a:off x="1031966" y="522514"/>
            <a:ext cx="91701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 Rounded MT Bold" panose="020F0704030504030204" pitchFamily="34" charset="77"/>
              </a:rPr>
              <a:t>½ day Illuminate Coach</a:t>
            </a:r>
          </a:p>
          <a:p>
            <a:pPr algn="ctr"/>
            <a:endParaRPr lang="en-US" sz="4800" dirty="0">
              <a:latin typeface="Arial Rounded MT Bold" panose="020F0704030504030204" pitchFamily="34" charset="77"/>
            </a:endParaRPr>
          </a:p>
          <a:p>
            <a:pPr algn="ctr"/>
            <a:r>
              <a:rPr lang="en-US" sz="4800" dirty="0">
                <a:latin typeface="Arial Rounded MT Bold" panose="020F0704030504030204" pitchFamily="34" charset="77"/>
              </a:rPr>
              <a:t>Provide Data Support</a:t>
            </a:r>
          </a:p>
          <a:p>
            <a:pPr marL="685800" indent="-685800" algn="ctr">
              <a:buFont typeface="Wingdings" pitchFamily="2" charset="2"/>
              <a:buChar char="ü"/>
            </a:pPr>
            <a:r>
              <a:rPr lang="en-US" sz="4800" dirty="0">
                <a:latin typeface="Arial Rounded MT Bold" panose="020F0704030504030204" pitchFamily="34" charset="77"/>
              </a:rPr>
              <a:t>SI Goals</a:t>
            </a:r>
          </a:p>
          <a:p>
            <a:pPr marL="685800" indent="-685800" algn="ctr">
              <a:buFont typeface="Wingdings" pitchFamily="2" charset="2"/>
              <a:buChar char="ü"/>
            </a:pPr>
            <a:r>
              <a:rPr lang="en-US" sz="4800" dirty="0">
                <a:latin typeface="Arial Rounded MT Bold" panose="020F0704030504030204" pitchFamily="34" charset="77"/>
              </a:rPr>
              <a:t>RTI/RTLC</a:t>
            </a:r>
          </a:p>
          <a:p>
            <a:pPr marL="685800" indent="-685800" algn="ctr">
              <a:buFont typeface="Wingdings" pitchFamily="2" charset="2"/>
              <a:buChar char="ü"/>
            </a:pPr>
            <a:r>
              <a:rPr lang="en-US" sz="4800" dirty="0">
                <a:latin typeface="Arial Rounded MT Bold" panose="020F0704030504030204" pitchFamily="34" charset="77"/>
              </a:rPr>
              <a:t>EWS – ID students</a:t>
            </a:r>
          </a:p>
        </p:txBody>
      </p:sp>
    </p:spTree>
    <p:extLst>
      <p:ext uri="{BB962C8B-B14F-4D97-AF65-F5344CB8AC3E}">
        <p14:creationId xmlns:p14="http://schemas.microsoft.com/office/powerpoint/2010/main" val="1052221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34CC70-0243-ED41-969C-E6DE581D6D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4"/>
          <a:stretch/>
        </p:blipFill>
        <p:spPr>
          <a:xfrm>
            <a:off x="4545526" y="3412901"/>
            <a:ext cx="2946400" cy="29311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C5EABF-1660-1A4D-9452-0A4C07A8CD19}"/>
              </a:ext>
            </a:extLst>
          </p:cNvPr>
          <p:cNvSpPr txBox="1"/>
          <p:nvPr/>
        </p:nvSpPr>
        <p:spPr>
          <a:xfrm>
            <a:off x="2670219" y="607259"/>
            <a:ext cx="6697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New Feature:</a:t>
            </a:r>
          </a:p>
          <a:p>
            <a:pPr algn="ctr"/>
            <a:r>
              <a:rPr lang="en-US" sz="4800" dirty="0">
                <a:solidFill>
                  <a:srgbClr val="0070C0"/>
                </a:solidFill>
                <a:latin typeface="American Typewriter" panose="02090604020004020304" pitchFamily="18" charset="77"/>
                <a:cs typeface="Apple Chancery" panose="03020702040506060504" pitchFamily="66" charset="-79"/>
              </a:rPr>
              <a:t>Flexible Assessments</a:t>
            </a:r>
          </a:p>
        </p:txBody>
      </p:sp>
    </p:spTree>
    <p:extLst>
      <p:ext uri="{BB962C8B-B14F-4D97-AF65-F5344CB8AC3E}">
        <p14:creationId xmlns:p14="http://schemas.microsoft.com/office/powerpoint/2010/main" val="4062728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DF6951-7C2F-C64C-828E-4D2CCD07A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07284"/>
            <a:ext cx="4572000" cy="5130800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10B798B8-B496-3646-9B07-6A9C6D54C7C0}"/>
              </a:ext>
            </a:extLst>
          </p:cNvPr>
          <p:cNvSpPr/>
          <p:nvPr/>
        </p:nvSpPr>
        <p:spPr>
          <a:xfrm rot="7060652">
            <a:off x="4759904" y="2510609"/>
            <a:ext cx="1162050" cy="27241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50B387-A03F-504C-8798-F3E76C5ACDB6}"/>
              </a:ext>
            </a:extLst>
          </p:cNvPr>
          <p:cNvSpPr txBox="1"/>
          <p:nvPr/>
        </p:nvSpPr>
        <p:spPr>
          <a:xfrm>
            <a:off x="381000" y="266700"/>
            <a:ext cx="11182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Assessments, </a:t>
            </a:r>
          </a:p>
          <a:p>
            <a:pPr algn="r"/>
            <a:r>
              <a:rPr lang="en-US" sz="4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Create Flexible Assessments</a:t>
            </a:r>
          </a:p>
        </p:txBody>
      </p:sp>
    </p:spTree>
    <p:extLst>
      <p:ext uri="{BB962C8B-B14F-4D97-AF65-F5344CB8AC3E}">
        <p14:creationId xmlns:p14="http://schemas.microsoft.com/office/powerpoint/2010/main" val="709649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647ADF-7D19-C040-880B-505FC02A675A}"/>
              </a:ext>
            </a:extLst>
          </p:cNvPr>
          <p:cNvSpPr txBox="1"/>
          <p:nvPr/>
        </p:nvSpPr>
        <p:spPr>
          <a:xfrm>
            <a:off x="3012769" y="672936"/>
            <a:ext cx="69134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A flexible assessment can be designed to have mixed formats.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Multiple Choice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Essay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Short Answer</a:t>
            </a:r>
          </a:p>
        </p:txBody>
      </p:sp>
    </p:spTree>
    <p:extLst>
      <p:ext uri="{BB962C8B-B14F-4D97-AF65-F5344CB8AC3E}">
        <p14:creationId xmlns:p14="http://schemas.microsoft.com/office/powerpoint/2010/main" val="289513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647ADF-7D19-C040-880B-505FC02A675A}"/>
              </a:ext>
            </a:extLst>
          </p:cNvPr>
          <p:cNvSpPr txBox="1"/>
          <p:nvPr/>
        </p:nvSpPr>
        <p:spPr>
          <a:xfrm>
            <a:off x="831271" y="346364"/>
            <a:ext cx="102662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A flexible assessment can be checked in a variety of ways.</a:t>
            </a:r>
          </a:p>
          <a:p>
            <a:endParaRPr lang="en-US" sz="4800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Scan multiple Choice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Online test auto-checks fill-in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Rubric scoring for essays, projects with expanded values</a:t>
            </a:r>
          </a:p>
        </p:txBody>
      </p:sp>
    </p:spTree>
    <p:extLst>
      <p:ext uri="{BB962C8B-B14F-4D97-AF65-F5344CB8AC3E}">
        <p14:creationId xmlns:p14="http://schemas.microsoft.com/office/powerpoint/2010/main" val="120338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32301-8028-5B41-B42D-66345DD33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61" y="0"/>
            <a:ext cx="10537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08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32301-8028-5B41-B42D-66345DD336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" t="43990" r="62655" b="33036"/>
          <a:stretch/>
        </p:blipFill>
        <p:spPr>
          <a:xfrm>
            <a:off x="110837" y="955964"/>
            <a:ext cx="7675418" cy="3117272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18420AEE-8486-B34B-8D92-74BCAB5F146B}"/>
              </a:ext>
            </a:extLst>
          </p:cNvPr>
          <p:cNvSpPr/>
          <p:nvPr/>
        </p:nvSpPr>
        <p:spPr>
          <a:xfrm rot="5400000">
            <a:off x="6576580" y="762694"/>
            <a:ext cx="1162050" cy="272415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59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32301-8028-5B41-B42D-66345DD33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61" y="0"/>
            <a:ext cx="10537604" cy="6858000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18420AEE-8486-B34B-8D92-74BCAB5F146B}"/>
              </a:ext>
            </a:extLst>
          </p:cNvPr>
          <p:cNvSpPr/>
          <p:nvPr/>
        </p:nvSpPr>
        <p:spPr>
          <a:xfrm rot="1644312">
            <a:off x="7144616" y="1912621"/>
            <a:ext cx="1162050" cy="272415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97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C9C002-91B2-0A42-8C1C-175E24A56EF3}"/>
              </a:ext>
            </a:extLst>
          </p:cNvPr>
          <p:cNvSpPr txBox="1"/>
          <p:nvPr/>
        </p:nvSpPr>
        <p:spPr>
          <a:xfrm>
            <a:off x="1136073" y="429491"/>
            <a:ext cx="9809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Score by camera/scanner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FAEEF7-DC5A-A546-B905-B73357C52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239" y="1357124"/>
            <a:ext cx="4303743" cy="550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638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C9C002-91B2-0A42-8C1C-175E24A56EF3}"/>
              </a:ext>
            </a:extLst>
          </p:cNvPr>
          <p:cNvSpPr txBox="1"/>
          <p:nvPr/>
        </p:nvSpPr>
        <p:spPr>
          <a:xfrm>
            <a:off x="1136073" y="429491"/>
            <a:ext cx="9809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For rubrics, Check by hand from student test paper, enter scores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47E004-188B-7143-8C8F-9C07C0D31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691" y="1999151"/>
            <a:ext cx="4532745" cy="3653503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15BD59A2-F1EB-3C44-B2F1-A4C13D28627D}"/>
              </a:ext>
            </a:extLst>
          </p:cNvPr>
          <p:cNvSpPr/>
          <p:nvPr/>
        </p:nvSpPr>
        <p:spPr>
          <a:xfrm rot="16200000">
            <a:off x="5107998" y="3228805"/>
            <a:ext cx="1162050" cy="272415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70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C9C002-91B2-0A42-8C1C-175E24A56EF3}"/>
              </a:ext>
            </a:extLst>
          </p:cNvPr>
          <p:cNvSpPr txBox="1"/>
          <p:nvPr/>
        </p:nvSpPr>
        <p:spPr>
          <a:xfrm>
            <a:off x="1136073" y="429491"/>
            <a:ext cx="9809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OR Check while viewing on your computer while looking at scan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E56FA2-D487-7B4F-AF9E-372CCF50B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484" y="2167201"/>
            <a:ext cx="9530195" cy="3737921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15BD59A2-F1EB-3C44-B2F1-A4C13D28627D}"/>
              </a:ext>
            </a:extLst>
          </p:cNvPr>
          <p:cNvSpPr/>
          <p:nvPr/>
        </p:nvSpPr>
        <p:spPr>
          <a:xfrm rot="5400000">
            <a:off x="5883853" y="4130072"/>
            <a:ext cx="1162050" cy="272415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78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3EA4BB-A6EF-A34F-B78A-254708097738}"/>
              </a:ext>
            </a:extLst>
          </p:cNvPr>
          <p:cNvSpPr txBox="1"/>
          <p:nvPr/>
        </p:nvSpPr>
        <p:spPr>
          <a:xfrm>
            <a:off x="3186249" y="3179173"/>
            <a:ext cx="5081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Cooper Black" panose="0208090404030B020404" pitchFamily="18" charset="77"/>
                <a:cs typeface="Apple Chancery" panose="03020702040506060504" pitchFamily="66" charset="-79"/>
              </a:rPr>
              <a:t>Teacher</a:t>
            </a:r>
          </a:p>
          <a:p>
            <a:pPr algn="ctr"/>
            <a:r>
              <a:rPr lang="en-US" sz="7200" dirty="0">
                <a:solidFill>
                  <a:schemeClr val="bg1"/>
                </a:solidFill>
                <a:latin typeface="Cooper Black" panose="0208090404030B020404" pitchFamily="18" charset="77"/>
                <a:cs typeface="Apple Chancery" panose="03020702040506060504" pitchFamily="66" charset="-79"/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602862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C9C002-91B2-0A42-8C1C-175E24A56EF3}"/>
              </a:ext>
            </a:extLst>
          </p:cNvPr>
          <p:cNvSpPr txBox="1"/>
          <p:nvPr/>
        </p:nvSpPr>
        <p:spPr>
          <a:xfrm>
            <a:off x="1136073" y="429491"/>
            <a:ext cx="9809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Newer, </a:t>
            </a:r>
          </a:p>
          <a:p>
            <a:r>
              <a:rPr lang="en-US" sz="4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Easy-to-use summary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94937D-C920-AF41-AA15-263B619E7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44" y="2126672"/>
            <a:ext cx="8116455" cy="405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642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D2EF8A-E3C1-CF43-9F03-F5907FF5B910}"/>
              </a:ext>
            </a:extLst>
          </p:cNvPr>
          <p:cNvSpPr txBox="1"/>
          <p:nvPr/>
        </p:nvSpPr>
        <p:spPr>
          <a:xfrm>
            <a:off x="1066800" y="117693"/>
            <a:ext cx="98679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 Rounded MT Bold" panose="020F0704030504030204" pitchFamily="34" charset="77"/>
              </a:rPr>
              <a:t>I can help</a:t>
            </a:r>
          </a:p>
          <a:p>
            <a:pPr algn="ctr"/>
            <a:r>
              <a:rPr lang="en-US" sz="4800" dirty="0">
                <a:latin typeface="Arial Rounded MT Bold" panose="020F0704030504030204" pitchFamily="34" charset="77"/>
              </a:rPr>
              <a:t>Before and After School </a:t>
            </a:r>
          </a:p>
          <a:p>
            <a:pPr algn="ctr"/>
            <a:endParaRPr lang="en-US" sz="4800" dirty="0">
              <a:latin typeface="Arial Rounded MT Bold" panose="020F0704030504030204" pitchFamily="34" charset="77"/>
            </a:endParaRPr>
          </a:p>
          <a:p>
            <a:pPr algn="ctr"/>
            <a:r>
              <a:rPr lang="en-US" sz="4800" dirty="0">
                <a:latin typeface="Arial Rounded MT Bold" panose="020F0704030504030204" pitchFamily="34" charset="77"/>
              </a:rPr>
              <a:t>Hours 1, 2, 3, 4 in Media Center</a:t>
            </a:r>
          </a:p>
          <a:p>
            <a:pPr algn="ctr"/>
            <a:r>
              <a:rPr lang="en-US" sz="4800" dirty="0">
                <a:latin typeface="Arial Rounded MT Bold" panose="020F0704030504030204" pitchFamily="34" charset="77"/>
              </a:rPr>
              <a:t>SI/Data</a:t>
            </a:r>
          </a:p>
          <a:p>
            <a:pPr algn="ctr"/>
            <a:endParaRPr lang="en-US" sz="4800" dirty="0">
              <a:latin typeface="Arial Rounded MT Bold" panose="020F0704030504030204" pitchFamily="34" charset="77"/>
            </a:endParaRPr>
          </a:p>
          <a:p>
            <a:pPr algn="ctr"/>
            <a:r>
              <a:rPr lang="en-US" sz="4800" dirty="0">
                <a:latin typeface="Arial Rounded MT Bold" panose="020F0704030504030204" pitchFamily="34" charset="77"/>
              </a:rPr>
              <a:t>Hours 5, 6 in Classroom C-12</a:t>
            </a:r>
          </a:p>
          <a:p>
            <a:pPr algn="ctr"/>
            <a:endParaRPr lang="en-US" sz="4800" dirty="0">
              <a:latin typeface="Arial Rounded MT Bold" panose="020F0704030504030204" pitchFamily="34" charset="77"/>
            </a:endParaRPr>
          </a:p>
          <a:p>
            <a:pPr algn="ctr"/>
            <a:r>
              <a:rPr lang="en-US" sz="4800" dirty="0">
                <a:latin typeface="Arial Rounded MT Bold" panose="020F0704030504030204" pitchFamily="34" charset="77"/>
              </a:rPr>
              <a:t>anconaj@brightonk12.com</a:t>
            </a:r>
          </a:p>
        </p:txBody>
      </p:sp>
    </p:spTree>
    <p:extLst>
      <p:ext uri="{BB962C8B-B14F-4D97-AF65-F5344CB8AC3E}">
        <p14:creationId xmlns:p14="http://schemas.microsoft.com/office/powerpoint/2010/main" val="7868626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464C8-53C4-104C-AA41-BD14DBDC8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65125"/>
            <a:ext cx="11601450" cy="3616325"/>
          </a:xfrm>
        </p:spPr>
        <p:txBody>
          <a:bodyPr>
            <a:normAutofit/>
          </a:bodyPr>
          <a:lstStyle/>
          <a:p>
            <a:pPr algn="ctr"/>
            <a:r>
              <a:rPr lang="en-US" sz="6700" dirty="0">
                <a:latin typeface="Cooper Black" panose="0208090404030B020404" pitchFamily="18" charset="77"/>
              </a:rPr>
              <a:t>10 Things You can do with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9F2520-DB7D-1B4B-B284-6E9D53BC7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6"/>
          <a:stretch/>
        </p:blipFill>
        <p:spPr>
          <a:xfrm>
            <a:off x="1920875" y="2260600"/>
            <a:ext cx="846455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78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476533-8458-2443-B64C-494568E3A3BD}"/>
              </a:ext>
            </a:extLst>
          </p:cNvPr>
          <p:cNvSpPr txBox="1"/>
          <p:nvPr/>
        </p:nvSpPr>
        <p:spPr>
          <a:xfrm>
            <a:off x="857250" y="571500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American Typewriter" panose="02090604020004020304" pitchFamily="18" charset="77"/>
              </a:rPr>
              <a:t>#1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08ADED-2194-6246-B545-092CCC91B4FD}"/>
              </a:ext>
            </a:extLst>
          </p:cNvPr>
          <p:cNvSpPr txBox="1"/>
          <p:nvPr/>
        </p:nvSpPr>
        <p:spPr>
          <a:xfrm>
            <a:off x="6915150" y="438150"/>
            <a:ext cx="47434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Bradley Hand" pitchFamily="2" charset="77"/>
              </a:rPr>
              <a:t>Use data to preview your students: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>
                <a:latin typeface="Bradley Hand" pitchFamily="2" charset="77"/>
              </a:rPr>
              <a:t>Transcript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>
                <a:latin typeface="Bradley Hand" pitchFamily="2" charset="77"/>
              </a:rPr>
              <a:t>Grades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>
                <a:latin typeface="Bradley Hand" pitchFamily="2" charset="77"/>
              </a:rPr>
              <a:t>GPA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EF7802-7B8E-1A43-9208-EE1204BA9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165350"/>
            <a:ext cx="62484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451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476533-8458-2443-B64C-494568E3A3BD}"/>
              </a:ext>
            </a:extLst>
          </p:cNvPr>
          <p:cNvSpPr txBox="1"/>
          <p:nvPr/>
        </p:nvSpPr>
        <p:spPr>
          <a:xfrm>
            <a:off x="857250" y="571500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American Typewriter" panose="02090604020004020304" pitchFamily="18" charset="77"/>
                <a:cs typeface="Damascus" pitchFamily="2" charset="-78"/>
              </a:rPr>
              <a:t>#2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08ADED-2194-6246-B545-092CCC91B4FD}"/>
              </a:ext>
            </a:extLst>
          </p:cNvPr>
          <p:cNvSpPr txBox="1"/>
          <p:nvPr/>
        </p:nvSpPr>
        <p:spPr>
          <a:xfrm>
            <a:off x="514350" y="1847850"/>
            <a:ext cx="5219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Bradley Hand" pitchFamily="2" charset="77"/>
              </a:rPr>
              <a:t>Use data to Make a </a:t>
            </a:r>
          </a:p>
          <a:p>
            <a:r>
              <a:rPr lang="en-US" sz="6000" dirty="0">
                <a:latin typeface="Bradley Hand" pitchFamily="2" charset="77"/>
              </a:rPr>
              <a:t>seating chart </a:t>
            </a:r>
          </a:p>
          <a:p>
            <a:r>
              <a:rPr lang="en-US" sz="6000" dirty="0">
                <a:latin typeface="Bradley Hand" pitchFamily="2" charset="77"/>
              </a:rPr>
              <a:t>that benefits</a:t>
            </a:r>
          </a:p>
          <a:p>
            <a:r>
              <a:rPr lang="en-US" sz="6000" dirty="0">
                <a:latin typeface="Bradley Hand" pitchFamily="2" charset="77"/>
              </a:rPr>
              <a:t>students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A83314-6A1D-9F44-A099-3D0C1E22C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899" y="1014750"/>
            <a:ext cx="6262703" cy="34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593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476533-8458-2443-B64C-494568E3A3BD}"/>
              </a:ext>
            </a:extLst>
          </p:cNvPr>
          <p:cNvSpPr txBox="1"/>
          <p:nvPr/>
        </p:nvSpPr>
        <p:spPr>
          <a:xfrm>
            <a:off x="857250" y="571500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Bangla MN" pitchFamily="2" charset="0"/>
                <a:cs typeface="Bangla MN" pitchFamily="2" charset="0"/>
              </a:rPr>
              <a:t>#3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08ADED-2194-6246-B545-092CCC91B4FD}"/>
              </a:ext>
            </a:extLst>
          </p:cNvPr>
          <p:cNvSpPr txBox="1"/>
          <p:nvPr/>
        </p:nvSpPr>
        <p:spPr>
          <a:xfrm>
            <a:off x="476249" y="2018050"/>
            <a:ext cx="856324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Bradley Hand" pitchFamily="2" charset="77"/>
              </a:rPr>
              <a:t>Look over your CQE data from last year.</a:t>
            </a:r>
          </a:p>
          <a:p>
            <a:r>
              <a:rPr lang="en-US" sz="6000" dirty="0">
                <a:latin typeface="Bradley Hand" pitchFamily="2" charset="77"/>
              </a:rPr>
              <a:t>Focus on making improvements early in the school year.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CE43F-1697-0646-B486-B5E52CD25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074" y="819150"/>
            <a:ext cx="45464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949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476533-8458-2443-B64C-494568E3A3BD}"/>
              </a:ext>
            </a:extLst>
          </p:cNvPr>
          <p:cNvSpPr txBox="1"/>
          <p:nvPr/>
        </p:nvSpPr>
        <p:spPr>
          <a:xfrm>
            <a:off x="857250" y="571500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Stencil" pitchFamily="82" charset="77"/>
              </a:rPr>
              <a:t>#4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08ADED-2194-6246-B545-092CCC91B4FD}"/>
              </a:ext>
            </a:extLst>
          </p:cNvPr>
          <p:cNvSpPr txBox="1"/>
          <p:nvPr/>
        </p:nvSpPr>
        <p:spPr>
          <a:xfrm>
            <a:off x="6324600" y="438150"/>
            <a:ext cx="533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Bradley Hand" pitchFamily="2" charset="77"/>
              </a:rPr>
              <a:t>Use state testing data to provide appropriate</a:t>
            </a:r>
          </a:p>
          <a:p>
            <a:r>
              <a:rPr lang="en-US" sz="6000" dirty="0">
                <a:latin typeface="Bradley Hand" pitchFamily="2" charset="77"/>
              </a:rPr>
              <a:t>Reading And</a:t>
            </a:r>
          </a:p>
          <a:p>
            <a:r>
              <a:rPr lang="en-US" sz="6000" dirty="0">
                <a:latin typeface="Bradley Hand" pitchFamily="2" charset="77"/>
              </a:rPr>
              <a:t>Math Support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9BD4D-610B-CF42-B6E1-6870E9F73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3612232"/>
            <a:ext cx="3975100" cy="2566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EFCA0A-183B-7049-B058-EE06CE36C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705528"/>
            <a:ext cx="3752850" cy="217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137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476533-8458-2443-B64C-494568E3A3BD}"/>
              </a:ext>
            </a:extLst>
          </p:cNvPr>
          <p:cNvSpPr txBox="1"/>
          <p:nvPr/>
        </p:nvSpPr>
        <p:spPr>
          <a:xfrm>
            <a:off x="857250" y="571500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Garamond" panose="02020404030301010803" pitchFamily="18" charset="0"/>
              </a:rPr>
              <a:t>#5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08ADED-2194-6246-B545-092CCC91B4FD}"/>
              </a:ext>
            </a:extLst>
          </p:cNvPr>
          <p:cNvSpPr txBox="1"/>
          <p:nvPr/>
        </p:nvSpPr>
        <p:spPr>
          <a:xfrm>
            <a:off x="361950" y="2018050"/>
            <a:ext cx="10591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Bradley Hand" pitchFamily="2" charset="77"/>
              </a:rPr>
              <a:t>Try using an</a:t>
            </a:r>
          </a:p>
          <a:p>
            <a:r>
              <a:rPr lang="en-US" sz="6000" dirty="0">
                <a:latin typeface="Bradley Hand" pitchFamily="2" charset="77"/>
              </a:rPr>
              <a:t>On-line</a:t>
            </a:r>
          </a:p>
          <a:p>
            <a:r>
              <a:rPr lang="en-US" sz="6000" dirty="0">
                <a:latin typeface="Bradley Hand" pitchFamily="2" charset="77"/>
              </a:rPr>
              <a:t>Test to generate</a:t>
            </a:r>
          </a:p>
          <a:p>
            <a:r>
              <a:rPr lang="en-US" sz="6000" dirty="0">
                <a:latin typeface="Bradley Hand" pitchFamily="2" charset="77"/>
              </a:rPr>
              <a:t>Formative data</a:t>
            </a:r>
          </a:p>
          <a:p>
            <a:r>
              <a:rPr lang="en-US" sz="6000" dirty="0">
                <a:latin typeface="Bradley Hand" pitchFamily="2" charset="77"/>
              </a:rPr>
              <a:t>Use Chromebooks or Take home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622F89-0256-0E4C-889E-E989D7958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621050"/>
            <a:ext cx="6070748" cy="33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079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476533-8458-2443-B64C-494568E3A3BD}"/>
              </a:ext>
            </a:extLst>
          </p:cNvPr>
          <p:cNvSpPr txBox="1"/>
          <p:nvPr/>
        </p:nvSpPr>
        <p:spPr>
          <a:xfrm>
            <a:off x="857250" y="571500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Papyrus" panose="020B0602040200020303" pitchFamily="34" charset="77"/>
              </a:rPr>
              <a:t>#6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08ADED-2194-6246-B545-092CCC91B4FD}"/>
              </a:ext>
            </a:extLst>
          </p:cNvPr>
          <p:cNvSpPr txBox="1"/>
          <p:nvPr/>
        </p:nvSpPr>
        <p:spPr>
          <a:xfrm>
            <a:off x="5643155" y="438150"/>
            <a:ext cx="60154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latin typeface="Bradley Hand" pitchFamily="2" charset="77"/>
              </a:rPr>
              <a:t>Share data with students and get them on-line </a:t>
            </a:r>
          </a:p>
          <a:p>
            <a:pPr algn="r"/>
            <a:r>
              <a:rPr lang="en-US" sz="6000" dirty="0">
                <a:latin typeface="Bradley Hand" pitchFamily="2" charset="77"/>
              </a:rPr>
              <a:t>so they can get involved in their learning too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7EB77-B834-9A4E-A935-964330E23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49" y="2164624"/>
            <a:ext cx="5676900" cy="319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052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476533-8458-2443-B64C-494568E3A3BD}"/>
              </a:ext>
            </a:extLst>
          </p:cNvPr>
          <p:cNvSpPr txBox="1"/>
          <p:nvPr/>
        </p:nvSpPr>
        <p:spPr>
          <a:xfrm>
            <a:off x="857250" y="571500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Latha" panose="020B0604020202020204" pitchFamily="34" charset="0"/>
                <a:ea typeface="Krungthep" panose="02000400000000000000" pitchFamily="2" charset="-34"/>
                <a:cs typeface="Latha" panose="020B0604020202020204" pitchFamily="34" charset="0"/>
              </a:rPr>
              <a:t>#7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08ADED-2194-6246-B545-092CCC91B4FD}"/>
              </a:ext>
            </a:extLst>
          </p:cNvPr>
          <p:cNvSpPr txBox="1"/>
          <p:nvPr/>
        </p:nvSpPr>
        <p:spPr>
          <a:xfrm>
            <a:off x="857250" y="2546350"/>
            <a:ext cx="101155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Bradley Hand" pitchFamily="2" charset="77"/>
              </a:rPr>
              <a:t>Talk about </a:t>
            </a:r>
          </a:p>
          <a:p>
            <a:r>
              <a:rPr lang="en-US" sz="6000" dirty="0">
                <a:latin typeface="Bradley Hand" pitchFamily="2" charset="77"/>
              </a:rPr>
              <a:t>curriculum and instruction </a:t>
            </a:r>
          </a:p>
          <a:p>
            <a:r>
              <a:rPr lang="en-US" sz="6000" dirty="0">
                <a:latin typeface="Bradley Hand" pitchFamily="2" charset="77"/>
              </a:rPr>
              <a:t>using DATA and </a:t>
            </a:r>
          </a:p>
          <a:p>
            <a:r>
              <a:rPr lang="en-US" sz="6000" dirty="0">
                <a:latin typeface="Bradley Hand" pitchFamily="2" charset="77"/>
              </a:rPr>
              <a:t>Student Information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F7A478-0BC3-6845-AF7C-627F2CD49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133350"/>
            <a:ext cx="54610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90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85EC6D-563C-A44E-8F07-AAD214674F2F}"/>
              </a:ext>
            </a:extLst>
          </p:cNvPr>
          <p:cNvSpPr txBox="1"/>
          <p:nvPr/>
        </p:nvSpPr>
        <p:spPr>
          <a:xfrm>
            <a:off x="514350" y="247650"/>
            <a:ext cx="110871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 Rounded MT Bold" panose="020F0704030504030204" pitchFamily="34" charset="77"/>
              </a:rPr>
              <a:t>Coming soon:</a:t>
            </a:r>
          </a:p>
          <a:p>
            <a:pPr algn="ctr"/>
            <a:endParaRPr lang="en-US" sz="4800" dirty="0">
              <a:latin typeface="Arial Rounded MT Bold" panose="020F0704030504030204" pitchFamily="34" charset="77"/>
            </a:endParaRPr>
          </a:p>
          <a:p>
            <a:pPr algn="ctr"/>
            <a:r>
              <a:rPr lang="en-US" sz="4800" dirty="0">
                <a:latin typeface="Arial Rounded MT Bold" panose="020F0704030504030204" pitchFamily="34" charset="77"/>
              </a:rPr>
              <a:t>Electronic storage of 504 docs</a:t>
            </a:r>
          </a:p>
          <a:p>
            <a:pPr algn="ctr"/>
            <a:endParaRPr lang="en-US" sz="4800" dirty="0">
              <a:latin typeface="Arial Rounded MT Bold" panose="020F0704030504030204" pitchFamily="34" charset="77"/>
            </a:endParaRPr>
          </a:p>
          <a:p>
            <a:pPr algn="ctr"/>
            <a:r>
              <a:rPr lang="en-US" sz="4800" dirty="0">
                <a:latin typeface="Arial Rounded MT Bold" panose="020F0704030504030204" pitchFamily="34" charset="77"/>
              </a:rPr>
              <a:t>At-a-glance reports for accommodated students</a:t>
            </a:r>
          </a:p>
          <a:p>
            <a:pPr algn="ctr"/>
            <a:endParaRPr lang="en-US" sz="4800" dirty="0">
              <a:latin typeface="Arial Rounded MT Bold" panose="020F0704030504030204" pitchFamily="34" charset="77"/>
            </a:endParaRPr>
          </a:p>
          <a:p>
            <a:pPr algn="ctr"/>
            <a:r>
              <a:rPr lang="en-US" sz="4800" dirty="0">
                <a:latin typeface="Arial Rounded MT Bold" panose="020F0704030504030204" pitchFamily="34" charset="77"/>
              </a:rPr>
              <a:t>Info on students who need support</a:t>
            </a:r>
          </a:p>
        </p:txBody>
      </p:sp>
    </p:spTree>
    <p:extLst>
      <p:ext uri="{BB962C8B-B14F-4D97-AF65-F5344CB8AC3E}">
        <p14:creationId xmlns:p14="http://schemas.microsoft.com/office/powerpoint/2010/main" val="12338253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476533-8458-2443-B64C-494568E3A3BD}"/>
              </a:ext>
            </a:extLst>
          </p:cNvPr>
          <p:cNvSpPr txBox="1"/>
          <p:nvPr/>
        </p:nvSpPr>
        <p:spPr>
          <a:xfrm>
            <a:off x="857250" y="571500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Century Gothic" panose="020B0502020202020204" pitchFamily="34" charset="0"/>
              </a:rPr>
              <a:t>#8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08ADED-2194-6246-B545-092CCC91B4FD}"/>
              </a:ext>
            </a:extLst>
          </p:cNvPr>
          <p:cNvSpPr txBox="1"/>
          <p:nvPr/>
        </p:nvSpPr>
        <p:spPr>
          <a:xfrm>
            <a:off x="6915150" y="438150"/>
            <a:ext cx="47434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Bradley Hand" pitchFamily="2" charset="77"/>
              </a:rPr>
              <a:t>Find a principal and share some</a:t>
            </a:r>
          </a:p>
          <a:p>
            <a:r>
              <a:rPr lang="en-US" sz="6000" dirty="0">
                <a:latin typeface="Bradley Hand" pitchFamily="2" charset="77"/>
              </a:rPr>
              <a:t>classroom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A91697-3ED5-8340-8738-89CADBDE1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" y="2018050"/>
            <a:ext cx="6165850" cy="287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131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476533-8458-2443-B64C-494568E3A3BD}"/>
              </a:ext>
            </a:extLst>
          </p:cNvPr>
          <p:cNvSpPr txBox="1"/>
          <p:nvPr/>
        </p:nvSpPr>
        <p:spPr>
          <a:xfrm>
            <a:off x="857250" y="571500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Engravers MT" panose="02090707080505020304" pitchFamily="18" charset="77"/>
              </a:rPr>
              <a:t>#9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08ADED-2194-6246-B545-092CCC91B4FD}"/>
              </a:ext>
            </a:extLst>
          </p:cNvPr>
          <p:cNvSpPr txBox="1"/>
          <p:nvPr/>
        </p:nvSpPr>
        <p:spPr>
          <a:xfrm>
            <a:off x="6915150" y="285750"/>
            <a:ext cx="47434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Bradley Hand" pitchFamily="2" charset="77"/>
              </a:rPr>
              <a:t>Explore our Data Resources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en-US" sz="6000" dirty="0" err="1">
                <a:latin typeface="Bradley Hand" pitchFamily="2" charset="77"/>
              </a:rPr>
              <a:t>MiStar</a:t>
            </a:r>
            <a:r>
              <a:rPr lang="en-US" sz="6000" dirty="0">
                <a:latin typeface="Bradley Hand" pitchFamily="2" charset="77"/>
              </a:rPr>
              <a:t>-Q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en-US" sz="6000" dirty="0">
                <a:latin typeface="Bradley Hand" pitchFamily="2" charset="77"/>
              </a:rPr>
              <a:t>Illuminate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en-US" sz="6000" dirty="0">
                <a:latin typeface="Bradley Hand" pitchFamily="2" charset="77"/>
              </a:rPr>
              <a:t>Google Classroom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4F8394-42CF-9340-8DCE-453048C81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2018050"/>
            <a:ext cx="6261071" cy="43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178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A1A1AB-8813-544D-B830-2952A22C7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737547"/>
            <a:ext cx="11201400" cy="41204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476533-8458-2443-B64C-494568E3A3BD}"/>
              </a:ext>
            </a:extLst>
          </p:cNvPr>
          <p:cNvSpPr txBox="1"/>
          <p:nvPr/>
        </p:nvSpPr>
        <p:spPr>
          <a:xfrm>
            <a:off x="419100" y="133350"/>
            <a:ext cx="2228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Harrington" pitchFamily="82" charset="77"/>
              </a:rPr>
              <a:t>#10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08ADED-2194-6246-B545-092CCC91B4FD}"/>
              </a:ext>
            </a:extLst>
          </p:cNvPr>
          <p:cNvSpPr txBox="1"/>
          <p:nvPr/>
        </p:nvSpPr>
        <p:spPr>
          <a:xfrm>
            <a:off x="2286000" y="133350"/>
            <a:ext cx="96202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radley Hand" pitchFamily="2" charset="77"/>
              </a:rPr>
              <a:t>Ask questions about how to use DATA to improve Instruction </a:t>
            </a:r>
          </a:p>
          <a:p>
            <a:r>
              <a:rPr lang="en-US" sz="5400" dirty="0">
                <a:latin typeface="Bradley Hand" pitchFamily="2" charset="77"/>
              </a:rPr>
              <a:t>and monitor progress</a:t>
            </a:r>
          </a:p>
        </p:txBody>
      </p:sp>
    </p:spTree>
    <p:extLst>
      <p:ext uri="{BB962C8B-B14F-4D97-AF65-F5344CB8AC3E}">
        <p14:creationId xmlns:p14="http://schemas.microsoft.com/office/powerpoint/2010/main" val="9426188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FEDE02-C388-BD4F-B656-B697EEA8915C}"/>
              </a:ext>
            </a:extLst>
          </p:cNvPr>
          <p:cNvSpPr txBox="1"/>
          <p:nvPr/>
        </p:nvSpPr>
        <p:spPr>
          <a:xfrm>
            <a:off x="2743200" y="27432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1566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02C56A-F177-3248-A437-0CB2B23BF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5" y="21034"/>
            <a:ext cx="10319656" cy="68739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898FA9-04DC-5A4C-8FC3-49EE37A41D2D}"/>
              </a:ext>
            </a:extLst>
          </p:cNvPr>
          <p:cNvSpPr txBox="1"/>
          <p:nvPr/>
        </p:nvSpPr>
        <p:spPr>
          <a:xfrm>
            <a:off x="522514" y="274320"/>
            <a:ext cx="11234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77"/>
              </a:rPr>
              <a:t>Using Data = Education Today</a:t>
            </a:r>
          </a:p>
        </p:txBody>
      </p:sp>
    </p:spTree>
    <p:extLst>
      <p:ext uri="{BB962C8B-B14F-4D97-AF65-F5344CB8AC3E}">
        <p14:creationId xmlns:p14="http://schemas.microsoft.com/office/powerpoint/2010/main" val="291097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E98B3D-B697-574A-A238-EC508BFD7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396609"/>
            <a:ext cx="3648209" cy="29243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3276E-A8BF-E44F-9BDE-30E82A77359A}"/>
              </a:ext>
            </a:extLst>
          </p:cNvPr>
          <p:cNvSpPr txBox="1"/>
          <p:nvPr/>
        </p:nvSpPr>
        <p:spPr>
          <a:xfrm>
            <a:off x="2419350" y="2673268"/>
            <a:ext cx="7505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77"/>
              </a:rPr>
              <a:t>New in</a:t>
            </a:r>
          </a:p>
          <a:p>
            <a:pPr algn="ctr"/>
            <a:r>
              <a:rPr lang="en-US" sz="6000" dirty="0">
                <a:latin typeface="Arial Rounded MT Bold" panose="020F0704030504030204" pitchFamily="34" charset="77"/>
              </a:rPr>
              <a:t>Illuminate, 2018</a:t>
            </a:r>
          </a:p>
        </p:txBody>
      </p:sp>
    </p:spTree>
    <p:extLst>
      <p:ext uri="{BB962C8B-B14F-4D97-AF65-F5344CB8AC3E}">
        <p14:creationId xmlns:p14="http://schemas.microsoft.com/office/powerpoint/2010/main" val="1485975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183C4E-E85F-A14B-A5AA-9BC29F4B8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1092704"/>
            <a:ext cx="9334500" cy="56954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8EEEB6-AE70-A64B-A6DD-A395F0C5720B}"/>
              </a:ext>
            </a:extLst>
          </p:cNvPr>
          <p:cNvSpPr txBox="1"/>
          <p:nvPr/>
        </p:nvSpPr>
        <p:spPr>
          <a:xfrm>
            <a:off x="723900" y="228600"/>
            <a:ext cx="10458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New Homepage…same address</a:t>
            </a:r>
          </a:p>
        </p:txBody>
      </p:sp>
    </p:spTree>
    <p:extLst>
      <p:ext uri="{BB962C8B-B14F-4D97-AF65-F5344CB8AC3E}">
        <p14:creationId xmlns:p14="http://schemas.microsoft.com/office/powerpoint/2010/main" val="210114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250F25-2699-FE4F-BDB2-4D80238DA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60" y="1066040"/>
            <a:ext cx="9572340" cy="57919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495469-F2FC-DF45-B9B9-7455287E8F83}"/>
              </a:ext>
            </a:extLst>
          </p:cNvPr>
          <p:cNvSpPr txBox="1"/>
          <p:nvPr/>
        </p:nvSpPr>
        <p:spPr>
          <a:xfrm>
            <a:off x="905160" y="266700"/>
            <a:ext cx="10124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New Landing Page</a:t>
            </a:r>
          </a:p>
        </p:txBody>
      </p:sp>
    </p:spTree>
    <p:extLst>
      <p:ext uri="{BB962C8B-B14F-4D97-AF65-F5344CB8AC3E}">
        <p14:creationId xmlns:p14="http://schemas.microsoft.com/office/powerpoint/2010/main" val="948518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479</Words>
  <Application>Microsoft Macintosh PowerPoint</Application>
  <PresentationFormat>Widescreen</PresentationFormat>
  <Paragraphs>129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73" baseType="lpstr">
      <vt:lpstr>American Typewriter</vt:lpstr>
      <vt:lpstr>Apple Chancery</vt:lpstr>
      <vt:lpstr>Arial</vt:lpstr>
      <vt:lpstr>Arial Rounded MT Bold</vt:lpstr>
      <vt:lpstr>Bangla MN</vt:lpstr>
      <vt:lpstr>Bradley Hand</vt:lpstr>
      <vt:lpstr>Calibri</vt:lpstr>
      <vt:lpstr>Calibri Light</vt:lpstr>
      <vt:lpstr>Century Gothic</vt:lpstr>
      <vt:lpstr>Cooper Black</vt:lpstr>
      <vt:lpstr>Damascus</vt:lpstr>
      <vt:lpstr>Engravers MT</vt:lpstr>
      <vt:lpstr>Garamond</vt:lpstr>
      <vt:lpstr>Harrington</vt:lpstr>
      <vt:lpstr>Krungthep</vt:lpstr>
      <vt:lpstr>Latha</vt:lpstr>
      <vt:lpstr>Papyrus</vt:lpstr>
      <vt:lpstr>Stencil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 Things You can do with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Illuminate, 2018</dc:title>
  <dc:creator>Microsoft Office User</dc:creator>
  <cp:lastModifiedBy>Microsoft Office User</cp:lastModifiedBy>
  <cp:revision>54</cp:revision>
  <dcterms:created xsi:type="dcterms:W3CDTF">2018-06-30T15:20:40Z</dcterms:created>
  <dcterms:modified xsi:type="dcterms:W3CDTF">2018-08-28T03:04:29Z</dcterms:modified>
</cp:coreProperties>
</file>