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89" r:id="rId2"/>
    <p:sldId id="256" r:id="rId3"/>
    <p:sldId id="280" r:id="rId4"/>
    <p:sldId id="281" r:id="rId5"/>
    <p:sldId id="279" r:id="rId6"/>
    <p:sldId id="287" r:id="rId7"/>
    <p:sldId id="288" r:id="rId8"/>
    <p:sldId id="290" r:id="rId9"/>
    <p:sldId id="291" r:id="rId10"/>
    <p:sldId id="282" r:id="rId11"/>
    <p:sldId id="273" r:id="rId12"/>
    <p:sldId id="260" r:id="rId13"/>
    <p:sldId id="261" r:id="rId14"/>
    <p:sldId id="257" r:id="rId15"/>
    <p:sldId id="258" r:id="rId16"/>
    <p:sldId id="259" r:id="rId17"/>
    <p:sldId id="264" r:id="rId18"/>
    <p:sldId id="285" r:id="rId19"/>
    <p:sldId id="266" r:id="rId20"/>
    <p:sldId id="268" r:id="rId21"/>
    <p:sldId id="267" r:id="rId22"/>
    <p:sldId id="269" r:id="rId23"/>
    <p:sldId id="270" r:id="rId24"/>
    <p:sldId id="263" r:id="rId25"/>
    <p:sldId id="265" r:id="rId26"/>
    <p:sldId id="271" r:id="rId27"/>
    <p:sldId id="272" r:id="rId28"/>
    <p:sldId id="283" r:id="rId29"/>
    <p:sldId id="284" r:id="rId30"/>
    <p:sldId id="276" r:id="rId31"/>
    <p:sldId id="277" r:id="rId32"/>
    <p:sldId id="278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rreyl:Desktop:BAS%202014%20Juniors%20-ACT%20Results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rreyl:Desktop:BAS%202014%20Juniors%20-ACT%20Results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BHS ACT Composite Score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Sheet1!$O$13</c:f>
              <c:strCache>
                <c:ptCount val="1"/>
                <c:pt idx="0">
                  <c:v>Composite</c:v>
                </c:pt>
              </c:strCache>
            </c:strRef>
          </c:tx>
          <c:invertIfNegative val="0"/>
          <c:cat>
            <c:strRef>
              <c:f>Sheet1!$N$14:$N$18</c:f>
              <c:strCache>
                <c:ptCount val="5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</c:strCache>
            </c:strRef>
          </c:cat>
          <c:val>
            <c:numRef>
              <c:f>Sheet1!$O$14:$O$18</c:f>
              <c:numCache>
                <c:formatCode>General</c:formatCode>
                <c:ptCount val="5"/>
                <c:pt idx="0">
                  <c:v>21.9</c:v>
                </c:pt>
                <c:pt idx="1">
                  <c:v>22.5</c:v>
                </c:pt>
                <c:pt idx="2">
                  <c:v>22.6</c:v>
                </c:pt>
                <c:pt idx="3">
                  <c:v>22.1</c:v>
                </c:pt>
                <c:pt idx="4">
                  <c:v>22.7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003960"/>
        <c:axId val="2143006904"/>
      </c:barChart>
      <c:catAx>
        <c:axId val="2143003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3006904"/>
        <c:crosses val="autoZero"/>
        <c:auto val="1"/>
        <c:lblAlgn val="ctr"/>
        <c:lblOffset val="100"/>
        <c:noMultiLvlLbl val="0"/>
      </c:catAx>
      <c:valAx>
        <c:axId val="2143006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3003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Brighton High School</a:t>
            </a:r>
          </a:p>
          <a:p>
            <a:pPr>
              <a:defRPr/>
            </a:pPr>
            <a:r>
              <a:rPr lang="en-US"/>
              <a:t>College and Career Readiness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Sheet1!$N$5</c:f>
              <c:strCache>
                <c:ptCount val="1"/>
                <c:pt idx="0">
                  <c:v>2009-10</c:v>
                </c:pt>
              </c:strCache>
            </c:strRef>
          </c:tx>
          <c:invertIfNegative val="0"/>
          <c:cat>
            <c:strRef>
              <c:f>Sheet1!$O$4:$S$4</c:f>
              <c:strCache>
                <c:ptCount val="5"/>
                <c:pt idx="0">
                  <c:v>English</c:v>
                </c:pt>
                <c:pt idx="1">
                  <c:v>Math</c:v>
                </c:pt>
                <c:pt idx="2">
                  <c:v>Reading</c:v>
                </c:pt>
                <c:pt idx="3">
                  <c:v>Science</c:v>
                </c:pt>
                <c:pt idx="4">
                  <c:v>College Ready</c:v>
                </c:pt>
              </c:strCache>
            </c:strRef>
          </c:cat>
          <c:val>
            <c:numRef>
              <c:f>Sheet1!$O$5:$S$5</c:f>
              <c:numCache>
                <c:formatCode>0.00%</c:formatCode>
                <c:ptCount val="5"/>
                <c:pt idx="0">
                  <c:v>0.74</c:v>
                </c:pt>
                <c:pt idx="1">
                  <c:v>0.509</c:v>
                </c:pt>
                <c:pt idx="2">
                  <c:v>0.601</c:v>
                </c:pt>
                <c:pt idx="3">
                  <c:v>0.369</c:v>
                </c:pt>
                <c:pt idx="4">
                  <c:v>0.296</c:v>
                </c:pt>
              </c:numCache>
            </c:numRef>
          </c:val>
        </c:ser>
        <c:ser>
          <c:idx val="1"/>
          <c:order val="1"/>
          <c:tx>
            <c:strRef>
              <c:f>Sheet1!$N$6</c:f>
              <c:strCache>
                <c:ptCount val="1"/>
                <c:pt idx="0">
                  <c:v>2010-11</c:v>
                </c:pt>
              </c:strCache>
            </c:strRef>
          </c:tx>
          <c:invertIfNegative val="0"/>
          <c:cat>
            <c:strRef>
              <c:f>Sheet1!$O$4:$S$4</c:f>
              <c:strCache>
                <c:ptCount val="5"/>
                <c:pt idx="0">
                  <c:v>English</c:v>
                </c:pt>
                <c:pt idx="1">
                  <c:v>Math</c:v>
                </c:pt>
                <c:pt idx="2">
                  <c:v>Reading</c:v>
                </c:pt>
                <c:pt idx="3">
                  <c:v>Science</c:v>
                </c:pt>
                <c:pt idx="4">
                  <c:v>College Ready</c:v>
                </c:pt>
              </c:strCache>
            </c:strRef>
          </c:cat>
          <c:val>
            <c:numRef>
              <c:f>Sheet1!$O$6:$S$6</c:f>
              <c:numCache>
                <c:formatCode>0.00%</c:formatCode>
                <c:ptCount val="5"/>
                <c:pt idx="0">
                  <c:v>0.796</c:v>
                </c:pt>
                <c:pt idx="1">
                  <c:v>0.554</c:v>
                </c:pt>
                <c:pt idx="2">
                  <c:v>0.63</c:v>
                </c:pt>
                <c:pt idx="3">
                  <c:v>0.407</c:v>
                </c:pt>
                <c:pt idx="4">
                  <c:v>0.328</c:v>
                </c:pt>
              </c:numCache>
            </c:numRef>
          </c:val>
        </c:ser>
        <c:ser>
          <c:idx val="2"/>
          <c:order val="2"/>
          <c:tx>
            <c:strRef>
              <c:f>Sheet1!$N$7</c:f>
              <c:strCache>
                <c:ptCount val="1"/>
                <c:pt idx="0">
                  <c:v>2011-12</c:v>
                </c:pt>
              </c:strCache>
            </c:strRef>
          </c:tx>
          <c:invertIfNegative val="0"/>
          <c:cat>
            <c:strRef>
              <c:f>Sheet1!$O$4:$S$4</c:f>
              <c:strCache>
                <c:ptCount val="5"/>
                <c:pt idx="0">
                  <c:v>English</c:v>
                </c:pt>
                <c:pt idx="1">
                  <c:v>Math</c:v>
                </c:pt>
                <c:pt idx="2">
                  <c:v>Reading</c:v>
                </c:pt>
                <c:pt idx="3">
                  <c:v>Science</c:v>
                </c:pt>
                <c:pt idx="4">
                  <c:v>College Ready</c:v>
                </c:pt>
              </c:strCache>
            </c:strRef>
          </c:cat>
          <c:val>
            <c:numRef>
              <c:f>Sheet1!$O$7:$S$7</c:f>
              <c:numCache>
                <c:formatCode>0.00%</c:formatCode>
                <c:ptCount val="5"/>
                <c:pt idx="0">
                  <c:v>0.772</c:v>
                </c:pt>
                <c:pt idx="1">
                  <c:v>0.591</c:v>
                </c:pt>
                <c:pt idx="2">
                  <c:v>0.602</c:v>
                </c:pt>
                <c:pt idx="3">
                  <c:v>0.415</c:v>
                </c:pt>
                <c:pt idx="4">
                  <c:v>0.357</c:v>
                </c:pt>
              </c:numCache>
            </c:numRef>
          </c:val>
        </c:ser>
        <c:ser>
          <c:idx val="3"/>
          <c:order val="3"/>
          <c:tx>
            <c:strRef>
              <c:f>Sheet1!$N$8</c:f>
              <c:strCache>
                <c:ptCount val="1"/>
                <c:pt idx="0">
                  <c:v>2012-13</c:v>
                </c:pt>
              </c:strCache>
            </c:strRef>
          </c:tx>
          <c:invertIfNegative val="0"/>
          <c:cat>
            <c:strRef>
              <c:f>Sheet1!$O$4:$S$4</c:f>
              <c:strCache>
                <c:ptCount val="5"/>
                <c:pt idx="0">
                  <c:v>English</c:v>
                </c:pt>
                <c:pt idx="1">
                  <c:v>Math</c:v>
                </c:pt>
                <c:pt idx="2">
                  <c:v>Reading</c:v>
                </c:pt>
                <c:pt idx="3">
                  <c:v>Science</c:v>
                </c:pt>
                <c:pt idx="4">
                  <c:v>College Ready</c:v>
                </c:pt>
              </c:strCache>
            </c:strRef>
          </c:cat>
          <c:val>
            <c:numRef>
              <c:f>Sheet1!$O$8:$S$8</c:f>
              <c:numCache>
                <c:formatCode>0.00%</c:formatCode>
                <c:ptCount val="5"/>
                <c:pt idx="0">
                  <c:v>0.772</c:v>
                </c:pt>
                <c:pt idx="1">
                  <c:v>0.554</c:v>
                </c:pt>
                <c:pt idx="2">
                  <c:v>0.601</c:v>
                </c:pt>
                <c:pt idx="3">
                  <c:v>0.353</c:v>
                </c:pt>
                <c:pt idx="4">
                  <c:v>0.285</c:v>
                </c:pt>
              </c:numCache>
            </c:numRef>
          </c:val>
        </c:ser>
        <c:ser>
          <c:idx val="4"/>
          <c:order val="4"/>
          <c:tx>
            <c:strRef>
              <c:f>Sheet1!$N$9</c:f>
              <c:strCache>
                <c:ptCount val="1"/>
                <c:pt idx="0">
                  <c:v>2013-14</c:v>
                </c:pt>
              </c:strCache>
            </c:strRef>
          </c:tx>
          <c:invertIfNegative val="0"/>
          <c:cat>
            <c:strRef>
              <c:f>Sheet1!$O$4:$S$4</c:f>
              <c:strCache>
                <c:ptCount val="5"/>
                <c:pt idx="0">
                  <c:v>English</c:v>
                </c:pt>
                <c:pt idx="1">
                  <c:v>Math</c:v>
                </c:pt>
                <c:pt idx="2">
                  <c:v>Reading</c:v>
                </c:pt>
                <c:pt idx="3">
                  <c:v>Science</c:v>
                </c:pt>
                <c:pt idx="4">
                  <c:v>College Ready</c:v>
                </c:pt>
              </c:strCache>
            </c:strRef>
          </c:cat>
          <c:val>
            <c:numRef>
              <c:f>Sheet1!$O$9:$S$9</c:f>
              <c:numCache>
                <c:formatCode>0.00%</c:formatCode>
                <c:ptCount val="5"/>
                <c:pt idx="0">
                  <c:v>0.798</c:v>
                </c:pt>
                <c:pt idx="1">
                  <c:v>0.5747</c:v>
                </c:pt>
                <c:pt idx="2">
                  <c:v>0.5825</c:v>
                </c:pt>
                <c:pt idx="3">
                  <c:v>0.5145</c:v>
                </c:pt>
                <c:pt idx="4">
                  <c:v>0.3864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094776"/>
        <c:axId val="2143097832"/>
      </c:barChart>
      <c:catAx>
        <c:axId val="2143094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3097832"/>
        <c:crosses val="autoZero"/>
        <c:auto val="1"/>
        <c:lblAlgn val="ctr"/>
        <c:lblOffset val="100"/>
        <c:noMultiLvlLbl val="0"/>
      </c:catAx>
      <c:valAx>
        <c:axId val="2143097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Class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crossAx val="2143094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54812-AF89-934F-915F-02A6E1F02439}" type="datetimeFigureOut">
              <a:rPr lang="en-US" smtClean="0"/>
              <a:t>8/26/14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2328-38A0-5A46-92B0-8A6A42A3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8/26/14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8/26/14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Text Box 18"/>
          <p:cNvSpPr txBox="1"/>
          <p:nvPr/>
        </p:nvSpPr>
        <p:spPr>
          <a:xfrm>
            <a:off x="1591259" y="228600"/>
            <a:ext cx="7390171" cy="642668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yuthaya"/>
                <a:ea typeface="ＭＳ 明朝"/>
                <a:cs typeface="Times New Roman"/>
              </a:rPr>
              <a:t>- Professional Development –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yuthaya"/>
                <a:ea typeface="ＭＳ 明朝"/>
                <a:cs typeface="Times New Roman"/>
              </a:rPr>
              <a:t>2014-2015, 30 hours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yuthaya"/>
                <a:ea typeface="ＭＳ 明朝"/>
                <a:cs typeface="Times New Roman"/>
              </a:rPr>
              <a:t> </a:t>
            </a:r>
            <a:endParaRPr lang="en-US" sz="2400" dirty="0" smtClean="0">
              <a:effectLst/>
              <a:latin typeface="Ayuthaya"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ea typeface="ＭＳ 明朝"/>
              <a:cs typeface="Times New Roman"/>
            </a:endParaRPr>
          </a:p>
          <a:p>
            <a:pPr marL="342900" marR="0" indent="-342900" algn="ctr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2400" dirty="0">
                <a:solidFill>
                  <a:srgbClr val="008000"/>
                </a:solidFill>
                <a:effectLst/>
                <a:latin typeface="Abadi MT Condensed Light"/>
                <a:ea typeface="ＭＳ 明朝"/>
                <a:cs typeface="Ayuthaya"/>
              </a:rPr>
              <a:t>Wed Aug 27 8am-noon (Tech)</a:t>
            </a:r>
            <a:endParaRPr lang="en-US" sz="2400" dirty="0">
              <a:solidFill>
                <a:srgbClr val="008000"/>
              </a:solidFill>
              <a:effectLst/>
              <a:ea typeface="ＭＳ 明朝"/>
              <a:cs typeface="Times New Roman"/>
            </a:endParaRPr>
          </a:p>
          <a:p>
            <a:pPr marL="342900" marR="0" indent="-342900" algn="ctr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2400" dirty="0">
                <a:solidFill>
                  <a:srgbClr val="008000"/>
                </a:solidFill>
                <a:effectLst/>
                <a:latin typeface="Abadi MT Condensed Light"/>
                <a:ea typeface="ＭＳ 明朝"/>
                <a:cs typeface="Ayuthaya"/>
              </a:rPr>
              <a:t>Thurs Aug 28 PM 3hrs (CQE)</a:t>
            </a:r>
            <a:endParaRPr lang="en-US" sz="2400" dirty="0">
              <a:solidFill>
                <a:srgbClr val="008000"/>
              </a:solidFill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Sep 15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Sep 22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Oct 13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Oct 20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Tue Nov 4 8am-noon (Tech/CQE)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Dec 8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Jan 12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Jan 19 8am-noon (Tech/CQE)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Feb 9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Mar 9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Apr 20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badi MT Condensed Light"/>
                <a:ea typeface="ＭＳ 明朝"/>
                <a:cs typeface="Ayuthaya"/>
              </a:rPr>
              <a:t>Mon May 18 2:45-4:15pm (CQE)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badi MT Condensed Light"/>
                <a:ea typeface="ＭＳ 明朝"/>
                <a:cs typeface="Ayuthaya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878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4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481403"/>
            <a:ext cx="9080500" cy="635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69897" y="481403"/>
            <a:ext cx="6393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BHS</a:t>
            </a:r>
            <a:r>
              <a:rPr lang="en-US" sz="2000" dirty="0" smtClean="0"/>
              <a:t> MME TREND DATA – 5 YEARS (all students)</a:t>
            </a:r>
          </a:p>
        </p:txBody>
      </p:sp>
    </p:spTree>
    <p:extLst>
      <p:ext uri="{BB962C8B-B14F-4D97-AF65-F5344CB8AC3E}">
        <p14:creationId xmlns:p14="http://schemas.microsoft.com/office/powerpoint/2010/main" val="158486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443956"/>
              </p:ext>
            </p:extLst>
          </p:nvPr>
        </p:nvGraphicFramePr>
        <p:xfrm>
          <a:off x="381001" y="762000"/>
          <a:ext cx="8073570" cy="546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09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710191"/>
              </p:ext>
            </p:extLst>
          </p:nvPr>
        </p:nvGraphicFramePr>
        <p:xfrm>
          <a:off x="435429" y="453571"/>
          <a:ext cx="8164285" cy="59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51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Scroll 7"/>
          <p:cNvSpPr/>
          <p:nvPr/>
        </p:nvSpPr>
        <p:spPr>
          <a:xfrm>
            <a:off x="6707799" y="2633606"/>
            <a:ext cx="2254782" cy="1551745"/>
          </a:xfrm>
          <a:prstGeom prst="verticalScroll">
            <a:avLst/>
          </a:prstGeom>
          <a:solidFill>
            <a:schemeClr val="accent1">
              <a:lumMod val="40000"/>
              <a:lumOff val="60000"/>
              <a:alpha val="11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2743200"/>
            <a:ext cx="9144000" cy="1673225"/>
          </a:xfrm>
        </p:spPr>
        <p:txBody>
          <a:bodyPr>
            <a:normAutofit/>
          </a:bodyPr>
          <a:lstStyle/>
          <a:p>
            <a:r>
              <a:rPr lang="en-US" sz="2500" dirty="0" smtClean="0"/>
              <a:t>Curriculum	Quarterly	</a:t>
            </a:r>
            <a:r>
              <a:rPr lang="en-US" sz="2500" dirty="0" smtClean="0">
                <a:solidFill>
                  <a:srgbClr val="FF0000"/>
                </a:solidFill>
              </a:rPr>
              <a:t>Data &amp;</a:t>
            </a:r>
            <a:r>
              <a:rPr lang="en-US" sz="2500" dirty="0" smtClean="0"/>
              <a:t> 	SI	        Improve</a:t>
            </a:r>
          </a:p>
          <a:p>
            <a:r>
              <a:rPr lang="en-US" sz="2500" dirty="0" smtClean="0"/>
              <a:t>Standards	Exams		</a:t>
            </a:r>
            <a:r>
              <a:rPr lang="en-US" sz="2500" dirty="0" smtClean="0">
                <a:solidFill>
                  <a:srgbClr val="FF0000"/>
                </a:solidFill>
              </a:rPr>
              <a:t>Discussion</a:t>
            </a:r>
            <a:r>
              <a:rPr lang="en-US" sz="2500" dirty="0" smtClean="0"/>
              <a:t>	PD	        Student</a:t>
            </a:r>
          </a:p>
          <a:p>
            <a:r>
              <a:rPr lang="en-US" sz="2500" dirty="0"/>
              <a:t>	</a:t>
            </a:r>
            <a:r>
              <a:rPr lang="en-US" sz="2500" dirty="0" smtClean="0"/>
              <a:t>					</a:t>
            </a:r>
            <a:r>
              <a:rPr lang="en-US" sz="2500" dirty="0" err="1" smtClean="0"/>
              <a:t>Eval</a:t>
            </a:r>
            <a:r>
              <a:rPr lang="en-US" sz="2500" dirty="0" smtClean="0"/>
              <a:t>	       Achievement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for PD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371600" y="3096356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93786" y="3158584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87325" y="3127470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195657" y="3158584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8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2199" y="1539621"/>
            <a:ext cx="6907056" cy="531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GENERAL EDUCATION – CORE SUBJECTS</a:t>
            </a:r>
          </a:p>
          <a:p>
            <a:pPr algn="ctr"/>
            <a:endParaRPr lang="en-US" sz="2400" dirty="0"/>
          </a:p>
          <a:p>
            <a:pPr algn="ctr"/>
            <a:r>
              <a:rPr lang="en-US" sz="3600" dirty="0" smtClean="0"/>
              <a:t>Students at BHS will meet </a:t>
            </a:r>
          </a:p>
          <a:p>
            <a:pPr algn="ctr"/>
            <a:r>
              <a:rPr lang="en-US" sz="3600" dirty="0" smtClean="0"/>
              <a:t>State Target Proficiency Goals for 2014-2015</a:t>
            </a:r>
          </a:p>
          <a:p>
            <a:pPr algn="ctr"/>
            <a:r>
              <a:rPr lang="en-US" sz="3600" dirty="0" smtClean="0"/>
              <a:t>In Reading, Writing, Mathematics, </a:t>
            </a:r>
          </a:p>
          <a:p>
            <a:pPr algn="ctr"/>
            <a:r>
              <a:rPr lang="en-US" sz="3600" dirty="0" smtClean="0"/>
              <a:t>Social Studies, &amp; Science</a:t>
            </a:r>
          </a:p>
          <a:p>
            <a:endParaRPr lang="en-US" sz="2400" dirty="0"/>
          </a:p>
          <a:p>
            <a:r>
              <a:rPr lang="en-US" dirty="0" smtClean="0">
                <a:latin typeface="Arial"/>
                <a:cs typeface="Arial"/>
              </a:rPr>
              <a:t>NOTE: Proficiency Defined as: </a:t>
            </a:r>
            <a:r>
              <a:rPr lang="en-US" sz="2400" dirty="0" smtClean="0"/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>
                <a:latin typeface="Arial"/>
                <a:cs typeface="Arial"/>
              </a:rPr>
              <a:t>Students </a:t>
            </a:r>
            <a:r>
              <a:rPr lang="en-US" dirty="0">
                <a:latin typeface="Arial"/>
                <a:cs typeface="Arial"/>
              </a:rPr>
              <a:t>attain a </a:t>
            </a:r>
            <a:r>
              <a:rPr lang="en-US" dirty="0" smtClean="0">
                <a:latin typeface="Arial"/>
                <a:cs typeface="Arial"/>
              </a:rPr>
              <a:t>proficiency performance </a:t>
            </a:r>
            <a:r>
              <a:rPr lang="en-US" dirty="0">
                <a:latin typeface="Arial"/>
                <a:cs typeface="Arial"/>
              </a:rPr>
              <a:t>level of 1 or </a:t>
            </a:r>
            <a:r>
              <a:rPr lang="en-US" dirty="0" smtClean="0">
                <a:latin typeface="Arial"/>
                <a:cs typeface="Arial"/>
              </a:rPr>
              <a:t>2 on the MME test in the given subject area</a:t>
            </a:r>
            <a:endParaRPr lang="en-US" b="1" dirty="0">
              <a:latin typeface="Arial"/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44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46426"/>
              </p:ext>
            </p:extLst>
          </p:nvPr>
        </p:nvGraphicFramePr>
        <p:xfrm>
          <a:off x="528019" y="299647"/>
          <a:ext cx="8284409" cy="608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89"/>
                <a:gridCol w="1324804"/>
                <a:gridCol w="1324804"/>
                <a:gridCol w="1324804"/>
                <a:gridCol w="1324804"/>
                <a:gridCol w="1324804"/>
              </a:tblGrid>
              <a:tr h="1182579"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</a:p>
                    <a:p>
                      <a:r>
                        <a:rPr lang="en-US" dirty="0" smtClean="0"/>
                        <a:t>Proficiency</a:t>
                      </a:r>
                    </a:p>
                    <a:p>
                      <a:r>
                        <a:rPr lang="en-US" dirty="0" smtClean="0"/>
                        <a:t>Accountability</a:t>
                      </a:r>
                    </a:p>
                    <a:p>
                      <a:r>
                        <a:rPr lang="en-US" sz="3200" dirty="0" smtClean="0"/>
                        <a:t>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</a:p>
                    <a:p>
                      <a:r>
                        <a:rPr lang="en-US" dirty="0" smtClean="0"/>
                        <a:t>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77.31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(69.0)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71.73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(72.0)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57.11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(49.0)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67.64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(59.0)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47.57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(38.0)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78.17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(77.1)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73.21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(74.1)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60.21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(53.2)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69.57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D85A"/>
                          </a:solidFill>
                        </a:rPr>
                        <a:t>(69.5)</a:t>
                      </a:r>
                      <a:endParaRPr lang="en-US" dirty="0">
                        <a:solidFill>
                          <a:srgbClr val="FFD85A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51.73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(45.4)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55.89</a:t>
                      </a:r>
                      <a:endParaRPr lang="en-US" dirty="0"/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73.43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60.05</a:t>
                      </a:r>
                      <a:endParaRPr lang="en-US" dirty="0"/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64.21</a:t>
                      </a:r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68.36</a:t>
                      </a:r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72.52</a:t>
                      </a:r>
                    </a:p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865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443" y="1633435"/>
            <a:ext cx="739789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GENERAL EDUCATION – ELECTIVE SUBJECTS</a:t>
            </a:r>
          </a:p>
          <a:p>
            <a:pPr algn="ctr"/>
            <a:endParaRPr lang="en-US" sz="2400" dirty="0"/>
          </a:p>
          <a:p>
            <a:pPr algn="ctr"/>
            <a:r>
              <a:rPr lang="en-US" sz="3600" dirty="0" smtClean="0"/>
              <a:t>70% of students in Elective Courses will </a:t>
            </a:r>
          </a:p>
          <a:p>
            <a:pPr algn="ctr"/>
            <a:r>
              <a:rPr lang="en-US" sz="3600" dirty="0" smtClean="0"/>
              <a:t>Demonstrate Proficiency as measured by their Common </a:t>
            </a:r>
            <a:r>
              <a:rPr lang="en-US" sz="3600" dirty="0"/>
              <a:t>Q</a:t>
            </a:r>
            <a:r>
              <a:rPr lang="en-US" sz="3600" dirty="0" smtClean="0"/>
              <a:t>uarterly </a:t>
            </a:r>
            <a:r>
              <a:rPr lang="en-US" sz="3600" dirty="0"/>
              <a:t>E</a:t>
            </a:r>
            <a:r>
              <a:rPr lang="en-US" sz="3600" dirty="0" smtClean="0"/>
              <a:t>xams.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dirty="0" smtClean="0">
                <a:latin typeface="Arial"/>
                <a:cs typeface="Arial"/>
              </a:rPr>
              <a:t>NOTE:  Content area expectations apply </a:t>
            </a:r>
            <a:r>
              <a:rPr lang="en-US" dirty="0">
                <a:latin typeface="Arial"/>
                <a:cs typeface="Arial"/>
              </a:rPr>
              <a:t>as identified by the specific area of instruction through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state governing authority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9299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dates are given for each strategy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6340" y="354438"/>
            <a:ext cx="5773603" cy="1508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merican Typewriter"/>
                <a:cs typeface="American Typewriter"/>
              </a:rPr>
              <a:t>General Education </a:t>
            </a:r>
            <a:r>
              <a:rPr lang="en-US" sz="32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Strategies</a:t>
            </a:r>
          </a:p>
          <a:p>
            <a:pPr algn="ctr"/>
            <a:r>
              <a:rPr lang="en-US" sz="2800" dirty="0" smtClean="0">
                <a:latin typeface="American Typewriter"/>
                <a:cs typeface="American Typewriter"/>
              </a:rPr>
              <a:t>For Core &amp; Elective Subjects</a:t>
            </a:r>
            <a:endParaRPr lang="en-US" sz="2800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625" y="1944284"/>
            <a:ext cx="7560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3200" dirty="0" smtClean="0"/>
              <a:t>Strategies don</a:t>
            </a:r>
            <a:r>
              <a:rPr lang="fr-FR" sz="3200" dirty="0" smtClean="0"/>
              <a:t>’</a:t>
            </a:r>
            <a:r>
              <a:rPr lang="en-US" sz="3200" dirty="0" smtClean="0"/>
              <a:t>t have to be completed in a certain order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3200" dirty="0" smtClean="0"/>
              <a:t>Multiple strategies can be worked on simultaneously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3200" dirty="0" smtClean="0"/>
              <a:t>Each PLC is in a unique starting point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1272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0016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Complete </a:t>
            </a:r>
            <a:r>
              <a:rPr lang="en-US" dirty="0" smtClean="0">
                <a:solidFill>
                  <a:schemeClr val="accent2"/>
                </a:solidFill>
              </a:rPr>
              <a:t>“Basic Checklist” </a:t>
            </a:r>
            <a:r>
              <a:rPr lang="en-US" dirty="0" smtClean="0">
                <a:solidFill>
                  <a:schemeClr val="accent2"/>
                </a:solidFill>
              </a:rPr>
              <a:t>Items </a:t>
            </a:r>
          </a:p>
          <a:p>
            <a:pPr algn="ctr"/>
            <a:r>
              <a:rPr lang="en-US" dirty="0" smtClean="0"/>
              <a:t>Submit </a:t>
            </a:r>
            <a:r>
              <a:rPr lang="en-US" dirty="0" smtClean="0"/>
              <a:t>Completed Checklist </a:t>
            </a:r>
            <a:r>
              <a:rPr lang="en-US" dirty="0" smtClean="0"/>
              <a:t>Individually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 – General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5883" y="251060"/>
            <a:ext cx="4459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By September 15, 2014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0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BHS Fall 2014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5201" y="1698002"/>
            <a:ext cx="7288799" cy="109961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Continuous School </a:t>
            </a:r>
            <a:r>
              <a:rPr lang="en-US" sz="4000" dirty="0" smtClean="0"/>
              <a:t>Improvement</a:t>
            </a:r>
          </a:p>
          <a:p>
            <a:r>
              <a:rPr lang="en-US" sz="4000" dirty="0" smtClean="0"/>
              <a:t>From Good to Great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4808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3546" y="2743200"/>
            <a:ext cx="7771167" cy="360714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DD8047"/>
                </a:solidFill>
              </a:rPr>
              <a:t>C</a:t>
            </a:r>
            <a:r>
              <a:rPr lang="en-US" dirty="0" smtClean="0">
                <a:solidFill>
                  <a:srgbClr val="DD8047"/>
                </a:solidFill>
              </a:rPr>
              <a:t>reate </a:t>
            </a:r>
            <a:r>
              <a:rPr lang="en-US" dirty="0">
                <a:solidFill>
                  <a:srgbClr val="DD8047"/>
                </a:solidFill>
              </a:rPr>
              <a:t>Testing Parameters to use </a:t>
            </a:r>
            <a:r>
              <a:rPr lang="en-US" dirty="0" smtClean="0">
                <a:solidFill>
                  <a:srgbClr val="DD8047"/>
                </a:solidFill>
              </a:rPr>
              <a:t>before, during, </a:t>
            </a:r>
            <a:r>
              <a:rPr lang="en-US" dirty="0">
                <a:solidFill>
                  <a:srgbClr val="DD8047"/>
                </a:solidFill>
              </a:rPr>
              <a:t>and a</a:t>
            </a:r>
            <a:r>
              <a:rPr lang="en-US" dirty="0" smtClean="0">
                <a:solidFill>
                  <a:srgbClr val="DD8047"/>
                </a:solidFill>
              </a:rPr>
              <a:t>fter </a:t>
            </a:r>
            <a:r>
              <a:rPr lang="en-US" dirty="0">
                <a:solidFill>
                  <a:srgbClr val="DD8047"/>
                </a:solidFill>
              </a:rPr>
              <a:t>a</a:t>
            </a:r>
            <a:r>
              <a:rPr lang="en-US" dirty="0" smtClean="0">
                <a:solidFill>
                  <a:srgbClr val="DD8047"/>
                </a:solidFill>
              </a:rPr>
              <a:t>dministration </a:t>
            </a:r>
            <a:r>
              <a:rPr lang="en-US" dirty="0">
                <a:solidFill>
                  <a:srgbClr val="DD8047"/>
                </a:solidFill>
              </a:rPr>
              <a:t>of Common Quarterly </a:t>
            </a:r>
            <a:r>
              <a:rPr lang="en-US" dirty="0" smtClean="0">
                <a:solidFill>
                  <a:srgbClr val="DD8047"/>
                </a:solidFill>
              </a:rPr>
              <a:t>Exams</a:t>
            </a:r>
          </a:p>
          <a:p>
            <a:pPr algn="ctr"/>
            <a:r>
              <a:rPr lang="en-US" dirty="0" smtClean="0">
                <a:solidFill>
                  <a:srgbClr val="DD8047"/>
                </a:solidFill>
              </a:rPr>
              <a:t>that ensure testing fidelity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Share Testing Parameters with department members, goal is for department to come to </a:t>
            </a:r>
            <a:r>
              <a:rPr lang="en-US" dirty="0" smtClean="0">
                <a:solidFill>
                  <a:schemeClr val="accent4"/>
                </a:solidFill>
              </a:rPr>
              <a:t>consensus</a:t>
            </a:r>
            <a:endParaRPr lang="en-US" dirty="0" smtClean="0">
              <a:solidFill>
                <a:srgbClr val="775F55"/>
              </a:solidFill>
            </a:endParaRPr>
          </a:p>
          <a:p>
            <a:pPr algn="ctr"/>
            <a:r>
              <a:rPr lang="en-US" dirty="0" smtClean="0">
                <a:solidFill>
                  <a:srgbClr val="775F55"/>
                </a:solidFill>
              </a:rPr>
              <a:t>Submit Testing Parameters by Department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 – General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17" y="251060"/>
            <a:ext cx="3189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By October 20, 2014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3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72520" y="2743199"/>
            <a:ext cx="8022193" cy="368098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DD8047"/>
                </a:solidFill>
              </a:rPr>
              <a:t>C</a:t>
            </a:r>
            <a:r>
              <a:rPr lang="en-US" dirty="0" smtClean="0">
                <a:solidFill>
                  <a:srgbClr val="DD8047"/>
                </a:solidFill>
              </a:rPr>
              <a:t>reate </a:t>
            </a:r>
            <a:r>
              <a:rPr lang="en-US" dirty="0">
                <a:solidFill>
                  <a:srgbClr val="DD8047"/>
                </a:solidFill>
              </a:rPr>
              <a:t>Common Quarterly Exams </a:t>
            </a:r>
            <a:r>
              <a:rPr lang="en-US" dirty="0" smtClean="0">
                <a:solidFill>
                  <a:srgbClr val="DD8047"/>
                </a:solidFill>
              </a:rPr>
              <a:t>(CQE) related </a:t>
            </a:r>
            <a:r>
              <a:rPr lang="en-US" dirty="0">
                <a:solidFill>
                  <a:srgbClr val="DD8047"/>
                </a:solidFill>
              </a:rPr>
              <a:t>to </a:t>
            </a:r>
            <a:endParaRPr lang="en-US" dirty="0" smtClean="0">
              <a:solidFill>
                <a:srgbClr val="DD8047"/>
              </a:solidFill>
            </a:endParaRPr>
          </a:p>
          <a:p>
            <a:pPr algn="ctr"/>
            <a:r>
              <a:rPr lang="en-US" u="sng" dirty="0">
                <a:solidFill>
                  <a:srgbClr val="DD8047"/>
                </a:solidFill>
              </a:rPr>
              <a:t>C</a:t>
            </a:r>
            <a:r>
              <a:rPr lang="en-US" u="sng" dirty="0" smtClean="0">
                <a:solidFill>
                  <a:srgbClr val="DD8047"/>
                </a:solidFill>
              </a:rPr>
              <a:t>ontent </a:t>
            </a:r>
            <a:r>
              <a:rPr lang="en-US" u="sng" dirty="0">
                <a:solidFill>
                  <a:srgbClr val="DD8047"/>
                </a:solidFill>
              </a:rPr>
              <a:t>A</a:t>
            </a:r>
            <a:r>
              <a:rPr lang="en-US" u="sng" dirty="0" smtClean="0">
                <a:solidFill>
                  <a:srgbClr val="DD8047"/>
                </a:solidFill>
              </a:rPr>
              <a:t>rea </a:t>
            </a:r>
            <a:r>
              <a:rPr lang="en-US" u="sng" dirty="0">
                <a:solidFill>
                  <a:srgbClr val="DD8047"/>
                </a:solidFill>
              </a:rPr>
              <a:t>S</a:t>
            </a:r>
            <a:r>
              <a:rPr lang="en-US" u="sng" dirty="0" smtClean="0">
                <a:solidFill>
                  <a:srgbClr val="DD8047"/>
                </a:solidFill>
              </a:rPr>
              <a:t>tandards</a:t>
            </a:r>
            <a:r>
              <a:rPr lang="en-US" dirty="0" smtClean="0">
                <a:solidFill>
                  <a:srgbClr val="DD8047"/>
                </a:solidFill>
              </a:rPr>
              <a:t> and </a:t>
            </a:r>
            <a:r>
              <a:rPr lang="en-US" u="sng" dirty="0" smtClean="0">
                <a:solidFill>
                  <a:srgbClr val="DD8047"/>
                </a:solidFill>
              </a:rPr>
              <a:t>MME </a:t>
            </a:r>
            <a:r>
              <a:rPr lang="en-US" u="sng" dirty="0">
                <a:solidFill>
                  <a:srgbClr val="DD8047"/>
                </a:solidFill>
              </a:rPr>
              <a:t>T</a:t>
            </a:r>
            <a:r>
              <a:rPr lang="en-US" u="sng" dirty="0" smtClean="0">
                <a:solidFill>
                  <a:srgbClr val="DD8047"/>
                </a:solidFill>
              </a:rPr>
              <a:t>esting </a:t>
            </a:r>
            <a:r>
              <a:rPr lang="en-US" u="sng" dirty="0">
                <a:solidFill>
                  <a:srgbClr val="DD8047"/>
                </a:solidFill>
              </a:rPr>
              <a:t>O</a:t>
            </a:r>
            <a:r>
              <a:rPr lang="en-US" u="sng" dirty="0" smtClean="0">
                <a:solidFill>
                  <a:srgbClr val="DD8047"/>
                </a:solidFill>
              </a:rPr>
              <a:t>bjectives</a:t>
            </a:r>
            <a:r>
              <a:rPr lang="en-US" dirty="0" smtClean="0">
                <a:solidFill>
                  <a:srgbClr val="DD8047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DD8047"/>
                </a:solidFill>
              </a:rPr>
              <a:t>as appropriate by subject area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Identify test items by Standard or MME Objective</a:t>
            </a:r>
          </a:p>
          <a:p>
            <a:pPr algn="ctr"/>
            <a:r>
              <a:rPr lang="en-US" dirty="0" smtClean="0">
                <a:solidFill>
                  <a:srgbClr val="513E1B"/>
                </a:solidFill>
              </a:rPr>
              <a:t>Submit</a:t>
            </a:r>
            <a:r>
              <a:rPr lang="en-US" dirty="0" smtClean="0"/>
              <a:t> exams by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3 – General Education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16" y="122872"/>
            <a:ext cx="4858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baseline="30000" dirty="0" smtClean="0">
                <a:solidFill>
                  <a:schemeClr val="accent5"/>
                </a:solidFill>
              </a:rPr>
              <a:t>st</a:t>
            </a:r>
            <a:r>
              <a:rPr lang="en-US" dirty="0" smtClean="0">
                <a:solidFill>
                  <a:schemeClr val="accent5"/>
                </a:solidFill>
              </a:rPr>
              <a:t> CM Exams </a:t>
            </a:r>
            <a:r>
              <a:rPr lang="en-US" dirty="0" smtClean="0">
                <a:solidFill>
                  <a:schemeClr val="accent5"/>
                </a:solidFill>
              </a:rPr>
              <a:t>completed by </a:t>
            </a:r>
            <a:r>
              <a:rPr lang="en-US" dirty="0" smtClean="0">
                <a:solidFill>
                  <a:schemeClr val="accent5"/>
                </a:solidFill>
              </a:rPr>
              <a:t>October 13, 2014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2</a:t>
            </a:r>
            <a:r>
              <a:rPr lang="en-US" baseline="30000" dirty="0" smtClean="0">
                <a:solidFill>
                  <a:schemeClr val="accent5"/>
                </a:solidFill>
              </a:rPr>
              <a:t>nd</a:t>
            </a:r>
            <a:r>
              <a:rPr lang="en-US" dirty="0" smtClean="0">
                <a:solidFill>
                  <a:schemeClr val="accent5"/>
                </a:solidFill>
              </a:rPr>
              <a:t> CM Exams completed by January 12, </a:t>
            </a:r>
            <a:r>
              <a:rPr lang="en-US" dirty="0" smtClean="0">
                <a:solidFill>
                  <a:schemeClr val="accent5"/>
                </a:solidFill>
              </a:rPr>
              <a:t>2015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Item Identification </a:t>
            </a:r>
            <a:r>
              <a:rPr lang="en-US" dirty="0" smtClean="0">
                <a:solidFill>
                  <a:schemeClr val="accent5"/>
                </a:solidFill>
              </a:rPr>
              <a:t>on </a:t>
            </a:r>
            <a:r>
              <a:rPr lang="en-US" dirty="0" smtClean="0">
                <a:solidFill>
                  <a:schemeClr val="accent5"/>
                </a:solidFill>
              </a:rPr>
              <a:t>5 </a:t>
            </a:r>
            <a:r>
              <a:rPr lang="en-US" dirty="0" smtClean="0">
                <a:solidFill>
                  <a:schemeClr val="accent5"/>
                </a:solidFill>
              </a:rPr>
              <a:t>or more items </a:t>
            </a:r>
            <a:r>
              <a:rPr lang="en-US" dirty="0" smtClean="0">
                <a:solidFill>
                  <a:schemeClr val="accent5"/>
                </a:solidFill>
              </a:rPr>
              <a:t>for each CQE </a:t>
            </a:r>
            <a:r>
              <a:rPr lang="en-US" dirty="0" smtClean="0">
                <a:solidFill>
                  <a:schemeClr val="accent5"/>
                </a:solidFill>
              </a:rPr>
              <a:t>by March </a:t>
            </a:r>
            <a:r>
              <a:rPr lang="en-US" dirty="0" smtClean="0">
                <a:solidFill>
                  <a:schemeClr val="accent5"/>
                </a:solidFill>
              </a:rPr>
              <a:t>9, 2015</a:t>
            </a:r>
          </a:p>
        </p:txBody>
      </p:sp>
    </p:spTree>
    <p:extLst>
      <p:ext uri="{BB962C8B-B14F-4D97-AF65-F5344CB8AC3E}">
        <p14:creationId xmlns:p14="http://schemas.microsoft.com/office/powerpoint/2010/main" val="3016779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56442" y="2743200"/>
            <a:ext cx="7638271" cy="384343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Develop </a:t>
            </a:r>
            <a:r>
              <a:rPr lang="en-US" dirty="0" smtClean="0">
                <a:solidFill>
                  <a:schemeClr val="accent2"/>
                </a:solidFill>
              </a:rPr>
              <a:t>an Item </a:t>
            </a:r>
            <a:r>
              <a:rPr lang="en-US" dirty="0">
                <a:solidFill>
                  <a:schemeClr val="accent2"/>
                </a:solidFill>
              </a:rPr>
              <a:t>Analysis Data Collection </a:t>
            </a:r>
            <a:r>
              <a:rPr lang="en-US" dirty="0" smtClean="0">
                <a:solidFill>
                  <a:schemeClr val="accent2"/>
                </a:solidFill>
              </a:rPr>
              <a:t>Method </a:t>
            </a:r>
            <a:r>
              <a:rPr lang="en-US" dirty="0">
                <a:solidFill>
                  <a:schemeClr val="accent2"/>
                </a:solidFill>
              </a:rPr>
              <a:t>to use on the Common Quarterly </a:t>
            </a:r>
            <a:r>
              <a:rPr lang="en-US" dirty="0" smtClean="0">
                <a:solidFill>
                  <a:schemeClr val="accent2"/>
                </a:solidFill>
              </a:rPr>
              <a:t>Exam</a:t>
            </a:r>
            <a:endParaRPr lang="en-US" dirty="0">
              <a:solidFill>
                <a:schemeClr val="accent2"/>
              </a:solidFill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Execute Item Analysis Method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Analyze, graph, and interpret data to identify 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areas of accomplishment and achievement gaps</a:t>
            </a:r>
          </a:p>
          <a:p>
            <a:pPr algn="ctr"/>
            <a:r>
              <a:rPr lang="en-US" dirty="0" smtClean="0">
                <a:solidFill>
                  <a:srgbClr val="775F55"/>
                </a:solidFill>
              </a:rPr>
              <a:t>Submit Item Analysis Information by Course</a:t>
            </a:r>
          </a:p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4 – General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17" y="251060"/>
            <a:ext cx="39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By May 18, 2015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Complete </a:t>
            </a:r>
            <a:r>
              <a:rPr lang="en-US" dirty="0" smtClean="0">
                <a:solidFill>
                  <a:schemeClr val="accent5"/>
                </a:solidFill>
              </a:rPr>
              <a:t>item analysis</a:t>
            </a:r>
            <a:r>
              <a:rPr lang="en-US" dirty="0" smtClean="0">
                <a:solidFill>
                  <a:schemeClr val="accent5"/>
                </a:solidFill>
              </a:rPr>
              <a:t> method and analysis on </a:t>
            </a:r>
            <a:r>
              <a:rPr lang="en-US" dirty="0" smtClean="0">
                <a:solidFill>
                  <a:schemeClr val="accent5"/>
                </a:solidFill>
              </a:rPr>
              <a:t>5 </a:t>
            </a:r>
            <a:r>
              <a:rPr lang="en-US" dirty="0" smtClean="0">
                <a:solidFill>
                  <a:schemeClr val="accent5"/>
                </a:solidFill>
              </a:rPr>
              <a:t>or more identified </a:t>
            </a:r>
            <a:r>
              <a:rPr lang="en-US" dirty="0" smtClean="0">
                <a:solidFill>
                  <a:schemeClr val="accent5"/>
                </a:solidFill>
              </a:rPr>
              <a:t>items on </a:t>
            </a:r>
            <a:r>
              <a:rPr lang="en-US" dirty="0" smtClean="0">
                <a:solidFill>
                  <a:schemeClr val="accent5"/>
                </a:solidFill>
              </a:rPr>
              <a:t>1 or more</a:t>
            </a:r>
            <a:r>
              <a:rPr lang="en-US" dirty="0" smtClean="0">
                <a:solidFill>
                  <a:schemeClr val="accent5"/>
                </a:solidFill>
              </a:rPr>
              <a:t> exams </a:t>
            </a:r>
            <a:r>
              <a:rPr lang="en-US" dirty="0" smtClean="0">
                <a:solidFill>
                  <a:schemeClr val="accent5"/>
                </a:solidFill>
              </a:rPr>
              <a:t>given this school year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31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7195" y="2743199"/>
            <a:ext cx="8653023" cy="37991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Analyze and Improve CQE with Backwards Design using Standards and MME Requirements</a:t>
            </a:r>
          </a:p>
          <a:p>
            <a:pPr algn="ctr"/>
            <a:r>
              <a:rPr lang="en-US" dirty="0" smtClean="0">
                <a:solidFill>
                  <a:srgbClr val="BA8F2D"/>
                </a:solidFill>
              </a:rPr>
              <a:t>Develop PLC Action </a:t>
            </a:r>
            <a:r>
              <a:rPr lang="en-US" dirty="0">
                <a:solidFill>
                  <a:srgbClr val="BA8F2D"/>
                </a:solidFill>
              </a:rPr>
              <a:t>P</a:t>
            </a:r>
            <a:r>
              <a:rPr lang="en-US" dirty="0" smtClean="0">
                <a:solidFill>
                  <a:srgbClr val="BA8F2D"/>
                </a:solidFill>
              </a:rPr>
              <a:t>lan </a:t>
            </a:r>
            <a:r>
              <a:rPr lang="en-US" dirty="0">
                <a:solidFill>
                  <a:srgbClr val="BA8F2D"/>
                </a:solidFill>
              </a:rPr>
              <a:t>to improve student </a:t>
            </a:r>
            <a:r>
              <a:rPr lang="en-US" dirty="0" smtClean="0">
                <a:solidFill>
                  <a:srgbClr val="BA8F2D"/>
                </a:solidFill>
              </a:rPr>
              <a:t>performance based on test item analysis</a:t>
            </a:r>
            <a:endParaRPr lang="en-US" dirty="0" smtClean="0">
              <a:solidFill>
                <a:srgbClr val="BA8F2D"/>
              </a:solidFill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Write a SMART goal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 (</a:t>
            </a:r>
            <a:r>
              <a:rPr lang="en-US" dirty="0">
                <a:solidFill>
                  <a:schemeClr val="accent4"/>
                </a:solidFill>
              </a:rPr>
              <a:t>specific, measurable, attainable, </a:t>
            </a:r>
            <a:r>
              <a:rPr lang="en-US" dirty="0" smtClean="0">
                <a:solidFill>
                  <a:schemeClr val="accent4"/>
                </a:solidFill>
              </a:rPr>
              <a:t>rewarding, timely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endParaRPr lang="en-US" dirty="0">
              <a:solidFill>
                <a:schemeClr val="accent4"/>
              </a:solidFill>
            </a:endParaRPr>
          </a:p>
          <a:p>
            <a:pPr algn="ctr"/>
            <a:r>
              <a:rPr lang="en-US" dirty="0">
                <a:solidFill>
                  <a:srgbClr val="775F55"/>
                </a:solidFill>
              </a:rPr>
              <a:t>Submit </a:t>
            </a:r>
            <a:r>
              <a:rPr lang="en-US" dirty="0" smtClean="0">
                <a:solidFill>
                  <a:srgbClr val="775F55"/>
                </a:solidFill>
              </a:rPr>
              <a:t>SMART goal and </a:t>
            </a:r>
            <a:r>
              <a:rPr lang="en-US" dirty="0" smtClean="0">
                <a:solidFill>
                  <a:srgbClr val="775F55"/>
                </a:solidFill>
              </a:rPr>
              <a:t>Action Plan</a:t>
            </a:r>
            <a:r>
              <a:rPr lang="en-US" dirty="0" smtClean="0">
                <a:solidFill>
                  <a:srgbClr val="775F55"/>
                </a:solidFill>
              </a:rPr>
              <a:t> </a:t>
            </a:r>
            <a:r>
              <a:rPr lang="en-US" dirty="0" smtClean="0">
                <a:solidFill>
                  <a:srgbClr val="775F55"/>
                </a:solidFill>
              </a:rPr>
              <a:t>by PLC</a:t>
            </a:r>
            <a:endParaRPr lang="en-US" dirty="0">
              <a:solidFill>
                <a:srgbClr val="775F55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– General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17" y="251060"/>
            <a:ext cx="318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117" y="403460"/>
            <a:ext cx="3189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Looking forward to the 2015-2016 school year 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6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809" y="1854959"/>
            <a:ext cx="6907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SPECIAL EDUCATION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3600" dirty="0"/>
              <a:t>SE students at BHS will show improvement in MME Proficiency levels in reading and math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155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638"/>
              </p:ext>
            </p:extLst>
          </p:nvPr>
        </p:nvGraphicFramePr>
        <p:xfrm>
          <a:off x="2565761" y="299647"/>
          <a:ext cx="4309997" cy="608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89"/>
                <a:gridCol w="1324804"/>
                <a:gridCol w="1324804"/>
              </a:tblGrid>
              <a:tr h="1182579"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</a:p>
                    <a:p>
                      <a:r>
                        <a:rPr lang="en-US" dirty="0" smtClean="0"/>
                        <a:t>Proficiency</a:t>
                      </a:r>
                    </a:p>
                    <a:p>
                      <a:r>
                        <a:rPr lang="en-US" dirty="0" smtClean="0"/>
                        <a:t>Accountability</a:t>
                      </a:r>
                    </a:p>
                    <a:p>
                      <a:r>
                        <a:rPr lang="en-US" sz="3200" dirty="0" smtClean="0"/>
                        <a:t>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</a:p>
                    <a:p>
                      <a:r>
                        <a:rPr lang="en-US" dirty="0" smtClean="0"/>
                        <a:t>(Students</a:t>
                      </a:r>
                      <a:r>
                        <a:rPr lang="en-US" baseline="0" dirty="0" smtClean="0"/>
                        <a:t> with disabilities)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  <a:p>
                      <a:r>
                        <a:rPr lang="en-US" dirty="0" smtClean="0"/>
                        <a:t>(Students with disabilities)</a:t>
                      </a:r>
                      <a:endParaRPr lang="en-US" dirty="0"/>
                    </a:p>
                  </a:txBody>
                  <a:tcPr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77.31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(46.0)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57.11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(&lt;10.0)</a:t>
                      </a:r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78.17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(50.0)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60.21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(11.0)</a:t>
                      </a:r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63.31</a:t>
                      </a:r>
                      <a:endParaRPr lang="en-US" dirty="0"/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66.41</a:t>
                      </a:r>
                      <a:endParaRPr lang="en-US" dirty="0"/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69.51</a:t>
                      </a:r>
                      <a:endParaRPr lang="en-US" dirty="0"/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72.60</a:t>
                      </a:r>
                      <a:endParaRPr lang="en-US" dirty="0"/>
                    </a:p>
                  </a:txBody>
                  <a:tcPr anchor="ctr"/>
                </a:tc>
              </a:tr>
              <a:tr h="668937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126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3546" y="2743200"/>
            <a:ext cx="7771167" cy="363667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ifferentiate </a:t>
            </a:r>
            <a:r>
              <a:rPr lang="en-US" dirty="0">
                <a:solidFill>
                  <a:schemeClr val="accent2"/>
                </a:solidFill>
              </a:rPr>
              <a:t>Common Quarterly Exams 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in mathematics &amp; reading, </a:t>
            </a:r>
            <a:r>
              <a:rPr lang="en-US" dirty="0">
                <a:solidFill>
                  <a:schemeClr val="accent2"/>
                </a:solidFill>
              </a:rPr>
              <a:t>adjusting the exams to accommodate the specific needs </a:t>
            </a:r>
            <a:r>
              <a:rPr lang="en-US" dirty="0" smtClean="0">
                <a:solidFill>
                  <a:schemeClr val="accent2"/>
                </a:solidFill>
              </a:rPr>
              <a:t>of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students with disabilities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Work with </a:t>
            </a:r>
            <a:r>
              <a:rPr lang="en-US" dirty="0" smtClean="0">
                <a:solidFill>
                  <a:schemeClr val="accent4"/>
                </a:solidFill>
              </a:rPr>
              <a:t>General Education - CORE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teachers to provide the most appropriate testing </a:t>
            </a:r>
            <a:r>
              <a:rPr lang="en-US" dirty="0" smtClean="0">
                <a:solidFill>
                  <a:schemeClr val="accent4"/>
                </a:solidFill>
              </a:rPr>
              <a:t>questions and accommodations</a:t>
            </a:r>
            <a:endParaRPr lang="en-US" dirty="0">
              <a:solidFill>
                <a:schemeClr val="accent4"/>
              </a:solidFill>
            </a:endParaRPr>
          </a:p>
          <a:p>
            <a:pPr algn="ctr"/>
            <a:r>
              <a:rPr lang="en-US" dirty="0" smtClean="0"/>
              <a:t>Submit Differentiated </a:t>
            </a:r>
            <a:r>
              <a:rPr lang="en-US" dirty="0" smtClean="0"/>
              <a:t>CQEs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 – Special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16" y="280596"/>
            <a:ext cx="3794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baseline="30000" dirty="0" smtClean="0">
                <a:solidFill>
                  <a:schemeClr val="accent5"/>
                </a:solidFill>
              </a:rPr>
              <a:t>st</a:t>
            </a:r>
            <a:r>
              <a:rPr lang="en-US" dirty="0" smtClean="0">
                <a:solidFill>
                  <a:schemeClr val="accent5"/>
                </a:solidFill>
              </a:rPr>
              <a:t> quarter CQE by October 20, 2014 2</a:t>
            </a:r>
            <a:r>
              <a:rPr lang="en-US" baseline="30000" dirty="0" smtClean="0">
                <a:solidFill>
                  <a:schemeClr val="accent5"/>
                </a:solidFill>
              </a:rPr>
              <a:t>nd</a:t>
            </a:r>
            <a:r>
              <a:rPr lang="en-US" dirty="0" smtClean="0">
                <a:solidFill>
                  <a:schemeClr val="accent5"/>
                </a:solidFill>
              </a:rPr>
              <a:t> quarter CQE by January 19, 2015 3</a:t>
            </a:r>
            <a:r>
              <a:rPr lang="en-US" baseline="30000" dirty="0" smtClean="0">
                <a:solidFill>
                  <a:schemeClr val="accent5"/>
                </a:solidFill>
              </a:rPr>
              <a:t>rd</a:t>
            </a:r>
            <a:r>
              <a:rPr lang="en-US" dirty="0" smtClean="0">
                <a:solidFill>
                  <a:schemeClr val="accent5"/>
                </a:solidFill>
              </a:rPr>
              <a:t> quarter CQE by March 9, 2015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4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quarter CQE by May 18, 2015 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55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3546" y="2743200"/>
            <a:ext cx="7771167" cy="385820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evelop </a:t>
            </a:r>
            <a:r>
              <a:rPr lang="en-US" dirty="0">
                <a:solidFill>
                  <a:schemeClr val="accent2"/>
                </a:solidFill>
              </a:rPr>
              <a:t>and implement </a:t>
            </a:r>
            <a:r>
              <a:rPr lang="en-US" dirty="0" smtClean="0">
                <a:solidFill>
                  <a:schemeClr val="accent2"/>
                </a:solidFill>
              </a:rPr>
              <a:t>individualized or small group learning strategies for Mathematics &amp; Reading to </a:t>
            </a:r>
            <a:r>
              <a:rPr lang="en-US" dirty="0">
                <a:solidFill>
                  <a:schemeClr val="accent2"/>
                </a:solidFill>
              </a:rPr>
              <a:t>support the learning of </a:t>
            </a:r>
            <a:r>
              <a:rPr lang="en-US" dirty="0" smtClean="0">
                <a:solidFill>
                  <a:schemeClr val="accent2"/>
                </a:solidFill>
              </a:rPr>
              <a:t>SE </a:t>
            </a:r>
            <a:r>
              <a:rPr lang="en-US" dirty="0">
                <a:solidFill>
                  <a:schemeClr val="accent2"/>
                </a:solidFill>
              </a:rPr>
              <a:t>students in their GE </a:t>
            </a:r>
            <a:r>
              <a:rPr lang="en-US" dirty="0" smtClean="0">
                <a:solidFill>
                  <a:schemeClr val="accent2"/>
                </a:solidFill>
              </a:rPr>
              <a:t>classes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U</a:t>
            </a:r>
            <a:r>
              <a:rPr lang="en-US" dirty="0" smtClean="0">
                <a:solidFill>
                  <a:schemeClr val="accent4"/>
                </a:solidFill>
              </a:rPr>
              <a:t>se 25% of daily Resource Room time to work with students using the Math &amp; Reading learning strategies developed </a:t>
            </a:r>
          </a:p>
          <a:p>
            <a:pPr algn="ctr"/>
            <a:r>
              <a:rPr lang="en-US" dirty="0" smtClean="0">
                <a:solidFill>
                  <a:srgbClr val="775F55"/>
                </a:solidFill>
              </a:rPr>
              <a:t>Submit </a:t>
            </a:r>
            <a:r>
              <a:rPr lang="en-US" dirty="0" smtClean="0">
                <a:solidFill>
                  <a:srgbClr val="775F55"/>
                </a:solidFill>
              </a:rPr>
              <a:t>Strategies - Journal Implementation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 – Special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117" y="251060"/>
            <a:ext cx="3189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Ongoing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59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Evaluation Tool -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READINESS</a:t>
            </a:r>
          </a:p>
          <a:p>
            <a:r>
              <a:rPr lang="en-US" dirty="0" smtClean="0"/>
              <a:t>Understand need</a:t>
            </a:r>
          </a:p>
          <a:p>
            <a:r>
              <a:rPr lang="en-US" dirty="0" smtClean="0"/>
              <a:t>Articulate research</a:t>
            </a:r>
          </a:p>
          <a:p>
            <a:r>
              <a:rPr lang="en-US" dirty="0" smtClean="0"/>
              <a:t>Shared Vision &amp; Purpose</a:t>
            </a:r>
          </a:p>
          <a:p>
            <a:r>
              <a:rPr lang="en-US" dirty="0" smtClean="0"/>
              <a:t>Administrator Commitment</a:t>
            </a:r>
          </a:p>
          <a:p>
            <a:r>
              <a:rPr lang="en-US" dirty="0" smtClean="0"/>
              <a:t>Identify &amp; Address Concerns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446" y="1589566"/>
            <a:ext cx="4876554" cy="4878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KNOWLEDGE &amp; SKILLS</a:t>
            </a:r>
          </a:p>
          <a:p>
            <a:r>
              <a:rPr lang="en-US" dirty="0" smtClean="0"/>
              <a:t>Describe how practices will change</a:t>
            </a:r>
          </a:p>
          <a:p>
            <a:r>
              <a:rPr lang="en-US" dirty="0" smtClean="0"/>
              <a:t>Articulate outcomes</a:t>
            </a:r>
          </a:p>
          <a:p>
            <a:r>
              <a:rPr lang="en-US" dirty="0" smtClean="0"/>
              <a:t>Specify criteria for evaluation</a:t>
            </a:r>
          </a:p>
          <a:p>
            <a:r>
              <a:rPr lang="en-US" dirty="0" smtClean="0"/>
              <a:t>Administrators monitor and assess </a:t>
            </a:r>
            <a:r>
              <a:rPr lang="en-US" dirty="0" smtClean="0"/>
              <a:t>compliance</a:t>
            </a:r>
            <a:endParaRPr lang="en-US" dirty="0" smtClean="0"/>
          </a:p>
          <a:p>
            <a:r>
              <a:rPr lang="en-US" dirty="0" smtClean="0"/>
              <a:t>Identify &amp; Address Professional learning needs</a:t>
            </a:r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 flipH="1">
            <a:off x="609601" y="4400935"/>
            <a:ext cx="364972" cy="56119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flipH="1">
            <a:off x="609600" y="5139347"/>
            <a:ext cx="364972" cy="635034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flipH="1">
            <a:off x="4267446" y="5050738"/>
            <a:ext cx="364972" cy="635034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927822" y="1772188"/>
            <a:ext cx="0" cy="43893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Action Button: Home 10">
            <a:hlinkClick r:id="" action="ppaction://noaction" highlightClick="1"/>
          </p:cNvPr>
          <p:cNvSpPr/>
          <p:nvPr/>
        </p:nvSpPr>
        <p:spPr>
          <a:xfrm flipH="1">
            <a:off x="4267446" y="4400935"/>
            <a:ext cx="364972" cy="56119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75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Evaluation Tool -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573" y="1589567"/>
            <a:ext cx="3886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OPPORTUNITY</a:t>
            </a:r>
          </a:p>
          <a:p>
            <a:r>
              <a:rPr lang="en-US" dirty="0" smtClean="0"/>
              <a:t>Sufficient Funds</a:t>
            </a:r>
          </a:p>
          <a:p>
            <a:r>
              <a:rPr lang="en-US" dirty="0" smtClean="0"/>
              <a:t>Adequate Resources</a:t>
            </a:r>
          </a:p>
          <a:p>
            <a:r>
              <a:rPr lang="en-US" dirty="0" smtClean="0"/>
              <a:t>Time for staff collaboration</a:t>
            </a:r>
          </a:p>
          <a:p>
            <a:r>
              <a:rPr lang="en-US" dirty="0" smtClean="0"/>
              <a:t>Administrators </a:t>
            </a:r>
            <a:r>
              <a:rPr lang="en-US" dirty="0" smtClean="0"/>
              <a:t>support teacher needs</a:t>
            </a:r>
            <a:endParaRPr lang="en-US" dirty="0" smtClean="0"/>
          </a:p>
          <a:p>
            <a:r>
              <a:rPr lang="en-US" dirty="0" smtClean="0"/>
              <a:t>Identify &amp; Address Support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446" y="1589566"/>
            <a:ext cx="4876554" cy="4878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IMPLEMENT WITH FIDELITY</a:t>
            </a:r>
          </a:p>
          <a:p>
            <a:r>
              <a:rPr lang="en-US" dirty="0" smtClean="0"/>
              <a:t>Define Non-negotiable elements and acceptable variations</a:t>
            </a:r>
          </a:p>
          <a:p>
            <a:r>
              <a:rPr lang="en-US" dirty="0" smtClean="0"/>
              <a:t>Responsibility lists &amp; Timelines</a:t>
            </a:r>
          </a:p>
          <a:p>
            <a:r>
              <a:rPr lang="en-US" dirty="0" smtClean="0"/>
              <a:t>Administrators address unintended consequences</a:t>
            </a:r>
          </a:p>
          <a:p>
            <a:r>
              <a:rPr lang="en-US" dirty="0" smtClean="0"/>
              <a:t>Identify &amp; Address Modifications needed based on data</a:t>
            </a:r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 flipH="1">
            <a:off x="268869" y="4272738"/>
            <a:ext cx="364972" cy="56119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flipH="1">
            <a:off x="358573" y="5139347"/>
            <a:ext cx="364972" cy="635034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flipH="1">
            <a:off x="4267446" y="5050738"/>
            <a:ext cx="364972" cy="635034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44773" y="1727884"/>
            <a:ext cx="0" cy="4607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Action Button: Home 11">
            <a:hlinkClick r:id="" action="ppaction://noaction" highlightClick="1"/>
          </p:cNvPr>
          <p:cNvSpPr/>
          <p:nvPr/>
        </p:nvSpPr>
        <p:spPr>
          <a:xfrm flipH="1">
            <a:off x="4267446" y="4272738"/>
            <a:ext cx="364972" cy="56119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0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9339" y="2590800"/>
            <a:ext cx="7412657" cy="2430401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Goals, Strategies, and Activities submitted to the state detailing what we want to accomplish </a:t>
            </a:r>
          </a:p>
          <a:p>
            <a:pPr algn="ctr"/>
            <a:r>
              <a:rPr lang="en-US" sz="3600" dirty="0" smtClean="0"/>
              <a:t>and how it will be done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45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 – percent “Yes”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9921" y="2438400"/>
            <a:ext cx="3886200" cy="3581400"/>
          </a:xfrm>
        </p:spPr>
        <p:txBody>
          <a:bodyPr/>
          <a:lstStyle/>
          <a:p>
            <a:r>
              <a:rPr lang="en-US" dirty="0" smtClean="0"/>
              <a:t>71% Aware of major test parts</a:t>
            </a:r>
          </a:p>
          <a:p>
            <a:r>
              <a:rPr lang="en-US" dirty="0" smtClean="0"/>
              <a:t>66% Aware of how a student is rated proficient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455191" y="2586081"/>
            <a:ext cx="4581753" cy="3070154"/>
          </a:xfrm>
        </p:spPr>
        <p:txBody>
          <a:bodyPr/>
          <a:lstStyle/>
          <a:p>
            <a:r>
              <a:rPr lang="en-US" dirty="0" smtClean="0"/>
              <a:t>86% CQE needs to be common</a:t>
            </a:r>
          </a:p>
          <a:p>
            <a:r>
              <a:rPr lang="en-US" dirty="0" smtClean="0"/>
              <a:t>69% CQE is related to School Improvement 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8106" y="1506359"/>
            <a:ext cx="3886200" cy="9010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Michigan Merit Exam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55192" y="1506359"/>
            <a:ext cx="4363950" cy="1078081"/>
          </a:xfrm>
        </p:spPr>
        <p:txBody>
          <a:bodyPr>
            <a:noAutofit/>
          </a:bodyPr>
          <a:lstStyle/>
          <a:p>
            <a:r>
              <a:rPr lang="en-US" sz="2900" dirty="0" smtClean="0"/>
              <a:t>Common Quarterly Exams</a:t>
            </a:r>
          </a:p>
          <a:p>
            <a:r>
              <a:rPr lang="en-US" sz="2900" dirty="0" smtClean="0"/>
              <a:t>Understandings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916583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52510" y="1535897"/>
            <a:ext cx="7091490" cy="4829213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85% Aware of and understand my course standards</a:t>
            </a:r>
          </a:p>
          <a:p>
            <a:r>
              <a:rPr lang="en-US" dirty="0" smtClean="0"/>
              <a:t>80% Have access to a written copy of my standards</a:t>
            </a:r>
          </a:p>
          <a:p>
            <a:r>
              <a:rPr lang="en-US" dirty="0" smtClean="0"/>
              <a:t>71% Used standards in writing CQE</a:t>
            </a:r>
          </a:p>
          <a:p>
            <a:r>
              <a:rPr lang="en-US" dirty="0" smtClean="0"/>
              <a:t>70% Use standards in planning lessons and writing course assessments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50% Linked standards to specific CQE questions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39% Aware of which standard is tested by which question on the CQE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7354"/>
            <a:ext cx="8077200" cy="869950"/>
          </a:xfrm>
        </p:spPr>
        <p:txBody>
          <a:bodyPr/>
          <a:lstStyle/>
          <a:p>
            <a:r>
              <a:rPr lang="en-US" dirty="0" smtClean="0"/>
              <a:t>Survey Results – percent “Yes”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6727" y="1535897"/>
            <a:ext cx="1845782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Curriculum</a:t>
            </a:r>
          </a:p>
          <a:p>
            <a:r>
              <a:rPr lang="en-US" sz="2800" dirty="0" smtClean="0"/>
              <a:t>Content</a:t>
            </a:r>
          </a:p>
          <a:p>
            <a:r>
              <a:rPr lang="en-US" sz="2800" dirty="0" smtClean="0"/>
              <a:t>Standards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7071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 – percent “Yes”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69156" y="1531076"/>
            <a:ext cx="1840644" cy="4343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PLC</a:t>
            </a:r>
          </a:p>
          <a:p>
            <a:r>
              <a:rPr lang="en-US" sz="4000" dirty="0" smtClean="0"/>
              <a:t>Work</a:t>
            </a:r>
          </a:p>
          <a:p>
            <a:r>
              <a:rPr lang="en-US" sz="4000" dirty="0" smtClean="0"/>
              <a:t>On </a:t>
            </a:r>
          </a:p>
          <a:p>
            <a:r>
              <a:rPr lang="en-US" sz="4000" dirty="0" smtClean="0"/>
              <a:t>CQE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62200" y="1531076"/>
            <a:ext cx="6400800" cy="4789729"/>
          </a:xfrm>
        </p:spPr>
        <p:txBody>
          <a:bodyPr>
            <a:normAutofit/>
          </a:bodyPr>
          <a:lstStyle/>
          <a:p>
            <a:r>
              <a:rPr lang="en-US" dirty="0" smtClean="0"/>
              <a:t>79% Discussed Common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Evaluation</a:t>
            </a:r>
          </a:p>
          <a:p>
            <a:r>
              <a:rPr lang="en-US" dirty="0" smtClean="0"/>
              <a:t>74% Agreed on Common </a:t>
            </a:r>
            <a:r>
              <a:rPr lang="en-US" dirty="0" smtClean="0">
                <a:solidFill>
                  <a:srgbClr val="81875A"/>
                </a:solidFill>
              </a:rPr>
              <a:t>Evaluation</a:t>
            </a:r>
          </a:p>
          <a:p>
            <a:r>
              <a:rPr lang="en-US" dirty="0" smtClean="0"/>
              <a:t>68% Discussed Common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Administration</a:t>
            </a:r>
          </a:p>
          <a:p>
            <a:r>
              <a:rPr lang="en-US" dirty="0" smtClean="0"/>
              <a:t>68% Agreed on Common </a:t>
            </a:r>
            <a:r>
              <a:rPr lang="en-US" dirty="0" smtClean="0">
                <a:solidFill>
                  <a:srgbClr val="BA8F2D"/>
                </a:solidFill>
              </a:rPr>
              <a:t>Administration</a:t>
            </a:r>
          </a:p>
          <a:p>
            <a:r>
              <a:rPr lang="en-US" dirty="0" smtClean="0"/>
              <a:t>59% Discussed Common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/>
              <a:t>54% Agreed on Common </a:t>
            </a:r>
            <a:r>
              <a:rPr lang="en-US" dirty="0" smtClean="0">
                <a:solidFill>
                  <a:srgbClr val="558BB8"/>
                </a:solidFill>
              </a:rPr>
              <a:t>Review</a:t>
            </a:r>
            <a:endParaRPr lang="en-US" dirty="0">
              <a:solidFill>
                <a:srgbClr val="558BB8"/>
              </a:solidFill>
            </a:endParaRPr>
          </a:p>
          <a:p>
            <a:r>
              <a:rPr lang="en-US" dirty="0" smtClean="0"/>
              <a:t>35% Discussed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Data Collection</a:t>
            </a:r>
          </a:p>
          <a:p>
            <a:r>
              <a:rPr lang="en-US" dirty="0" smtClean="0"/>
              <a:t>34% Agreed on </a:t>
            </a:r>
            <a:r>
              <a:rPr lang="en-US" dirty="0" smtClean="0">
                <a:solidFill>
                  <a:srgbClr val="B95B22"/>
                </a:solidFill>
              </a:rPr>
              <a:t>Data Collection</a:t>
            </a:r>
          </a:p>
          <a:p>
            <a:r>
              <a:rPr lang="en-US" dirty="0" smtClean="0"/>
              <a:t>29% Discussed </a:t>
            </a:r>
            <a:r>
              <a:rPr lang="en-US" dirty="0" smtClean="0">
                <a:solidFill>
                  <a:srgbClr val="B95B22"/>
                </a:solidFill>
              </a:rPr>
              <a:t>Data Collected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510262" y="2643514"/>
            <a:ext cx="59803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0262" y="3706827"/>
            <a:ext cx="5980331" cy="443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0262" y="4725836"/>
            <a:ext cx="5980331" cy="29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796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Steps – Semester One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9624" y="1949407"/>
            <a:ext cx="859395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Obtain “Basic Checklist” Complete Requirements:  Set up PLC, Identify standards list, Assess current needs, Determine PLC timeline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Prepare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CM CQE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Prepare to Administer CQE (before, during, after)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Prepare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CM CQE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Adjust CQE as needed working through “Backward Design” principles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9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0182" y="2743200"/>
            <a:ext cx="8180503" cy="16732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200" dirty="0" smtClean="0"/>
              <a:t>Details one pivotal Strategy</a:t>
            </a:r>
            <a:r>
              <a:rPr lang="en-US" sz="3600" dirty="0" smtClean="0"/>
              <a:t> </a:t>
            </a:r>
            <a:r>
              <a:rPr lang="en-US" sz="3900" dirty="0" smtClean="0"/>
              <a:t>we will be using and analyzing over the long term, to accomplish our School Improvement Goals</a:t>
            </a:r>
            <a:endParaRPr lang="en-US" sz="3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Evaluation Tool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0639" y="4829213"/>
            <a:ext cx="4917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Common Quarterly </a:t>
            </a:r>
            <a:r>
              <a:rPr lang="en-US" sz="3200" dirty="0" smtClean="0"/>
              <a:t>Exams</a:t>
            </a:r>
          </a:p>
          <a:p>
            <a:pPr algn="ctr"/>
            <a:r>
              <a:rPr lang="en-US" sz="3200" dirty="0" smtClean="0"/>
              <a:t>CQE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448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Improvement and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Program Evaluation Tool </a:t>
            </a:r>
            <a:r>
              <a:rPr lang="en-US" dirty="0" smtClean="0"/>
              <a:t>from MDE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9624" y="1447288"/>
            <a:ext cx="865302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Evaluation of </a:t>
            </a:r>
            <a:r>
              <a:rPr lang="en-US" sz="3600" dirty="0" smtClean="0"/>
              <a:t>strategies </a:t>
            </a:r>
            <a:r>
              <a:rPr lang="en-US" sz="3600" dirty="0"/>
              <a:t>to accelerate achievement </a:t>
            </a:r>
            <a:r>
              <a:rPr lang="en-US" sz="3600" dirty="0" smtClean="0"/>
              <a:t>and </a:t>
            </a:r>
            <a:r>
              <a:rPr lang="en-US" sz="3600" dirty="0"/>
              <a:t>close achievement gaps is a key step in the </a:t>
            </a:r>
            <a:r>
              <a:rPr lang="en-US" sz="3600" dirty="0" smtClean="0"/>
              <a:t>continuous school </a:t>
            </a:r>
            <a:r>
              <a:rPr lang="en-US" sz="3600" dirty="0"/>
              <a:t>improvement process. </a:t>
            </a:r>
            <a:endParaRPr lang="en-US" sz="3600" dirty="0" smtClean="0"/>
          </a:p>
          <a:p>
            <a:r>
              <a:rPr lang="en-US" sz="3600" dirty="0" smtClean="0"/>
              <a:t>In </a:t>
            </a:r>
            <a:r>
              <a:rPr lang="en-US" sz="3600" dirty="0"/>
              <a:t>addition, all federal </a:t>
            </a:r>
            <a:r>
              <a:rPr lang="en-US" sz="3600" dirty="0" smtClean="0"/>
              <a:t>programs </a:t>
            </a:r>
            <a:r>
              <a:rPr lang="en-US" sz="3600" dirty="0"/>
              <a:t>require annual </a:t>
            </a:r>
            <a:r>
              <a:rPr lang="en-US" sz="3600" dirty="0" smtClean="0"/>
              <a:t>evaluation. </a:t>
            </a:r>
          </a:p>
          <a:p>
            <a:r>
              <a:rPr lang="en-US" sz="3600" dirty="0" smtClean="0">
                <a:solidFill>
                  <a:srgbClr val="008000"/>
                </a:solidFill>
              </a:rPr>
              <a:t>More </a:t>
            </a:r>
            <a:r>
              <a:rPr lang="en-US" sz="3600" dirty="0">
                <a:solidFill>
                  <a:srgbClr val="008000"/>
                </a:solidFill>
              </a:rPr>
              <a:t>importantly, however, is that evaluation represents </a:t>
            </a:r>
            <a:r>
              <a:rPr lang="en-US" sz="3600" dirty="0" smtClean="0">
                <a:solidFill>
                  <a:srgbClr val="008000"/>
                </a:solidFill>
              </a:rPr>
              <a:t>good practice </a:t>
            </a:r>
            <a:r>
              <a:rPr lang="en-US" sz="3600" dirty="0">
                <a:solidFill>
                  <a:srgbClr val="008000"/>
                </a:solidFill>
              </a:rPr>
              <a:t>and will likely improve outcomes.</a:t>
            </a:r>
          </a:p>
        </p:txBody>
      </p:sp>
    </p:spTree>
    <p:extLst>
      <p:ext uri="{BB962C8B-B14F-4D97-AF65-F5344CB8AC3E}">
        <p14:creationId xmlns:p14="http://schemas.microsoft.com/office/powerpoint/2010/main" val="203101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74318" y="2743199"/>
            <a:ext cx="8384709" cy="382028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work of John Hattie identifies the traits of </a:t>
            </a:r>
            <a:r>
              <a:rPr lang="en-US" sz="3200" u="sng" dirty="0" smtClean="0"/>
              <a:t>Expert Teachers</a:t>
            </a:r>
            <a:r>
              <a:rPr lang="en-US" sz="3200" dirty="0" smtClean="0"/>
              <a:t> – Completed a </a:t>
            </a:r>
            <a:r>
              <a:rPr lang="en-US" sz="3200" dirty="0" err="1" smtClean="0"/>
              <a:t>MetaAnalysis</a:t>
            </a:r>
            <a:r>
              <a:rPr lang="en-US" sz="3200" dirty="0" smtClean="0"/>
              <a:t> reviewing </a:t>
            </a:r>
            <a:r>
              <a:rPr lang="en-US" sz="3200" dirty="0"/>
              <a:t>the evidence of over 800 studies conducted about student learning &amp;</a:t>
            </a:r>
            <a:r>
              <a:rPr lang="en-US" sz="3200" dirty="0" smtClean="0"/>
              <a:t> </a:t>
            </a:r>
            <a:r>
              <a:rPr lang="en-US" sz="3200" dirty="0"/>
              <a:t>achievement</a:t>
            </a:r>
          </a:p>
          <a:p>
            <a:endParaRPr lang="en-US" sz="3200" u="sng" dirty="0" smtClean="0"/>
          </a:p>
          <a:p>
            <a:r>
              <a:rPr lang="en-US" sz="3200" dirty="0" smtClean="0"/>
              <a:t>The work of Kim Bailey and Chris </a:t>
            </a:r>
            <a:r>
              <a:rPr lang="en-US" sz="3200" dirty="0" err="1" smtClean="0"/>
              <a:t>Jakicic</a:t>
            </a:r>
            <a:r>
              <a:rPr lang="en-US" sz="3200" dirty="0" smtClean="0"/>
              <a:t> identifies the traits of </a:t>
            </a:r>
            <a:r>
              <a:rPr lang="en-US" sz="3200" u="sng" dirty="0" smtClean="0"/>
              <a:t>Good Assessments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Shows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8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Hattie – Expert Teachers…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006" y="1606448"/>
            <a:ext cx="87213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>
                <a:solidFill>
                  <a:srgbClr val="008000"/>
                </a:solidFill>
              </a:rPr>
              <a:t>I</a:t>
            </a:r>
            <a:r>
              <a:rPr lang="en-US" sz="2400" i="1" dirty="0" smtClean="0">
                <a:solidFill>
                  <a:srgbClr val="008000"/>
                </a:solidFill>
              </a:rPr>
              <a:t>dentify </a:t>
            </a:r>
            <a:r>
              <a:rPr lang="en-US" sz="2400" i="1" dirty="0">
                <a:solidFill>
                  <a:srgbClr val="008000"/>
                </a:solidFill>
              </a:rPr>
              <a:t>the best ways to represent the subjects they teach to maximize student learning</a:t>
            </a:r>
          </a:p>
          <a:p>
            <a:pPr lvl="2"/>
            <a:r>
              <a:rPr lang="en-US" sz="2400" dirty="0" smtClean="0"/>
              <a:t>Know more </a:t>
            </a:r>
            <a:r>
              <a:rPr lang="en-US" sz="2400" dirty="0"/>
              <a:t>than subject area knowledge</a:t>
            </a:r>
          </a:p>
          <a:p>
            <a:pPr lvl="2"/>
            <a:r>
              <a:rPr lang="en-US" sz="2400" dirty="0"/>
              <a:t>K</a:t>
            </a:r>
            <a:r>
              <a:rPr lang="en-US" sz="2400" dirty="0" smtClean="0"/>
              <a:t>now </a:t>
            </a:r>
            <a:r>
              <a:rPr lang="en-US" sz="2400" dirty="0"/>
              <a:t>the best ways to organize and present information</a:t>
            </a:r>
          </a:p>
          <a:p>
            <a:pPr lvl="2"/>
            <a:r>
              <a:rPr lang="en-US" sz="2400" dirty="0"/>
              <a:t>C</a:t>
            </a:r>
            <a:r>
              <a:rPr lang="en-US" sz="2400" dirty="0" smtClean="0"/>
              <a:t>ontinually </a:t>
            </a:r>
            <a:r>
              <a:rPr lang="en-US" sz="2400" dirty="0"/>
              <a:t>seek out evidence of those who have not learned and work to </a:t>
            </a:r>
            <a:r>
              <a:rPr lang="en-US" sz="2400" u="sng" dirty="0"/>
              <a:t>continuously improve</a:t>
            </a:r>
            <a:r>
              <a:rPr lang="en-US" sz="2400" dirty="0"/>
              <a:t> the classroom experience</a:t>
            </a:r>
          </a:p>
          <a:p>
            <a:pPr lvl="1"/>
            <a:r>
              <a:rPr lang="en-US" sz="2400" i="1" dirty="0">
                <a:solidFill>
                  <a:srgbClr val="008000"/>
                </a:solidFill>
              </a:rPr>
              <a:t>M</a:t>
            </a:r>
            <a:r>
              <a:rPr lang="en-US" sz="2400" i="1" dirty="0" smtClean="0">
                <a:solidFill>
                  <a:srgbClr val="008000"/>
                </a:solidFill>
              </a:rPr>
              <a:t>onitor </a:t>
            </a:r>
            <a:r>
              <a:rPr lang="en-US" sz="2400" i="1" dirty="0">
                <a:solidFill>
                  <a:srgbClr val="008000"/>
                </a:solidFill>
              </a:rPr>
              <a:t>learning</a:t>
            </a:r>
          </a:p>
          <a:p>
            <a:pPr lvl="2"/>
            <a:r>
              <a:rPr lang="en-US" sz="2400" dirty="0" smtClean="0"/>
              <a:t>Use formative </a:t>
            </a:r>
            <a:r>
              <a:rPr lang="en-US" sz="2400" dirty="0"/>
              <a:t>assessments </a:t>
            </a:r>
            <a:r>
              <a:rPr lang="en-US" sz="2400" dirty="0" smtClean="0"/>
              <a:t>that </a:t>
            </a:r>
            <a:r>
              <a:rPr lang="en-US" sz="2400" dirty="0"/>
              <a:t>gauge content learning</a:t>
            </a:r>
          </a:p>
          <a:p>
            <a:pPr lvl="2"/>
            <a:r>
              <a:rPr lang="en-US" sz="2400" dirty="0"/>
              <a:t>P</a:t>
            </a:r>
            <a:r>
              <a:rPr lang="en-US" sz="2400" dirty="0" smtClean="0"/>
              <a:t>rompt teacher-to-student </a:t>
            </a:r>
            <a:r>
              <a:rPr lang="en-US" sz="2400" dirty="0"/>
              <a:t>feedback &amp;</a:t>
            </a:r>
            <a:r>
              <a:rPr lang="en-US" sz="2400" dirty="0" smtClean="0"/>
              <a:t> </a:t>
            </a:r>
            <a:r>
              <a:rPr lang="en-US" sz="2400" dirty="0"/>
              <a:t>re-teaching </a:t>
            </a:r>
            <a:r>
              <a:rPr lang="en-US" sz="2400" dirty="0" smtClean="0"/>
              <a:t>as </a:t>
            </a:r>
            <a:r>
              <a:rPr lang="en-US" sz="2400" dirty="0"/>
              <a:t>needed</a:t>
            </a:r>
          </a:p>
          <a:p>
            <a:pPr lvl="2"/>
            <a:r>
              <a:rPr lang="en-US" sz="2400" dirty="0"/>
              <a:t>Common unit and quarterly </a:t>
            </a:r>
            <a:r>
              <a:rPr lang="en-US" sz="2400" dirty="0" smtClean="0"/>
              <a:t>assessments</a:t>
            </a:r>
            <a:endParaRPr lang="en-US" sz="2400" dirty="0"/>
          </a:p>
          <a:p>
            <a:pPr lvl="3"/>
            <a:r>
              <a:rPr lang="en-US" sz="2400" dirty="0"/>
              <a:t>Data analysis provides feedback to teachers about which lessons were effective and which were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0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Hattie – Expert Teachers…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006" y="1606448"/>
            <a:ext cx="872132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008000"/>
                </a:solidFill>
              </a:rPr>
              <a:t>elieve </a:t>
            </a:r>
            <a:r>
              <a:rPr lang="en-US" sz="2800" i="1" dirty="0">
                <a:solidFill>
                  <a:srgbClr val="008000"/>
                </a:solidFill>
              </a:rPr>
              <a:t>all students can learn</a:t>
            </a:r>
          </a:p>
          <a:p>
            <a:pPr lvl="1"/>
            <a:r>
              <a:rPr lang="en-US" sz="2800" dirty="0"/>
              <a:t>Studies show that those classes with the highest student achievement are those whose teachers are passionate not only about content but also about student </a:t>
            </a:r>
            <a:r>
              <a:rPr lang="en-US" sz="2800" dirty="0" smtClean="0"/>
              <a:t>achievement</a:t>
            </a:r>
          </a:p>
          <a:p>
            <a:pPr lvl="1"/>
            <a:endParaRPr lang="en-US" sz="2800" dirty="0"/>
          </a:p>
          <a:p>
            <a:r>
              <a:rPr lang="en-US" sz="2800" i="1" dirty="0">
                <a:solidFill>
                  <a:srgbClr val="008000"/>
                </a:solidFill>
              </a:rPr>
              <a:t>K</a:t>
            </a:r>
            <a:r>
              <a:rPr lang="en-US" sz="2800" i="1" dirty="0" smtClean="0">
                <a:solidFill>
                  <a:srgbClr val="008000"/>
                </a:solidFill>
              </a:rPr>
              <a:t>now </a:t>
            </a:r>
            <a:r>
              <a:rPr lang="en-US" sz="2800" i="1" dirty="0">
                <a:solidFill>
                  <a:srgbClr val="008000"/>
                </a:solidFill>
              </a:rPr>
              <a:t>there is great power when teachers learn from each other and talk together about planning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	Discussing things like </a:t>
            </a:r>
            <a:r>
              <a:rPr lang="en-US" sz="2800" dirty="0"/>
              <a:t>learning intentions, success </a:t>
            </a:r>
            <a:r>
              <a:rPr lang="en-US" sz="2800" dirty="0" smtClean="0"/>
              <a:t>	criteria</a:t>
            </a:r>
            <a:r>
              <a:rPr lang="en-US" sz="2800" dirty="0"/>
              <a:t>, learning progression, </a:t>
            </a:r>
            <a:r>
              <a:rPr lang="en-US" sz="2800" dirty="0" smtClean="0"/>
              <a:t>and </a:t>
            </a:r>
            <a:r>
              <a:rPr lang="en-US" sz="2800" dirty="0"/>
              <a:t>what it means to </a:t>
            </a:r>
            <a:r>
              <a:rPr lang="en-US" sz="2800" dirty="0" smtClean="0"/>
              <a:t>	be </a:t>
            </a:r>
            <a:r>
              <a:rPr lang="en-US" sz="2800" dirty="0"/>
              <a:t>“good at” a </a:t>
            </a:r>
            <a:r>
              <a:rPr lang="en-US" sz="2800" dirty="0" smtClean="0"/>
              <a:t>subject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3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13" y="228600"/>
            <a:ext cx="8629519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Bailey and </a:t>
            </a:r>
            <a:r>
              <a:rPr lang="en-US" dirty="0" err="1" smtClean="0"/>
              <a:t>Jakicic</a:t>
            </a:r>
            <a:r>
              <a:rPr lang="en-US" dirty="0" smtClean="0"/>
              <a:t> – Good Assessments…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006" y="1318021"/>
            <a:ext cx="8990994" cy="5539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008000"/>
                </a:solidFill>
              </a:rPr>
              <a:t>re </a:t>
            </a:r>
            <a:r>
              <a:rPr lang="en-US" sz="2800" i="1" dirty="0">
                <a:solidFill>
                  <a:srgbClr val="008000"/>
                </a:solidFill>
              </a:rPr>
              <a:t>common between all teachers of a specific </a:t>
            </a:r>
            <a:r>
              <a:rPr lang="en-US" sz="2800" i="1" dirty="0" smtClean="0">
                <a:solidFill>
                  <a:srgbClr val="008000"/>
                </a:solidFill>
              </a:rPr>
              <a:t>curriculum</a:t>
            </a:r>
            <a:endParaRPr lang="en-US" sz="2800" i="1" dirty="0">
              <a:solidFill>
                <a:srgbClr val="008000"/>
              </a:solidFill>
            </a:endParaRPr>
          </a:p>
          <a:p>
            <a:pPr lvl="1"/>
            <a:r>
              <a:rPr lang="en-US" sz="2800" dirty="0" smtClean="0"/>
              <a:t>Teachers </a:t>
            </a:r>
            <a:r>
              <a:rPr lang="en-US" sz="2800" dirty="0"/>
              <a:t>have agreed on the same outcomes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ll </a:t>
            </a:r>
            <a:r>
              <a:rPr lang="en-US" sz="2800" dirty="0"/>
              <a:t>students are learning the same subject matter even if they have different teachers</a:t>
            </a:r>
          </a:p>
          <a:p>
            <a:r>
              <a:rPr lang="en-US" sz="2800" i="1" dirty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008000"/>
                </a:solidFill>
              </a:rPr>
              <a:t>re reliable</a:t>
            </a:r>
            <a:endParaRPr lang="en-US" sz="2800" i="1" dirty="0">
              <a:solidFill>
                <a:srgbClr val="008000"/>
              </a:solidFill>
            </a:endParaRP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dentifiable </a:t>
            </a:r>
            <a:r>
              <a:rPr lang="en-US" sz="2800" dirty="0"/>
              <a:t>learning </a:t>
            </a:r>
            <a:r>
              <a:rPr lang="en-US" sz="2800" dirty="0" smtClean="0"/>
              <a:t>targets address </a:t>
            </a:r>
            <a:r>
              <a:rPr lang="en-US" sz="2800" dirty="0"/>
              <a:t>a variety of thinking </a:t>
            </a:r>
            <a:r>
              <a:rPr lang="en-US" sz="2800" dirty="0" smtClean="0"/>
              <a:t>levels</a:t>
            </a:r>
            <a:endParaRPr lang="en-US" sz="2800" dirty="0"/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rovide </a:t>
            </a:r>
            <a:r>
              <a:rPr lang="en-US" sz="2800" dirty="0"/>
              <a:t>a sufficient amount of questions to ensure reliable </a:t>
            </a:r>
            <a:r>
              <a:rPr lang="en-US" sz="2800" dirty="0" smtClean="0"/>
              <a:t>results</a:t>
            </a:r>
            <a:endParaRPr lang="en-US" sz="2800" dirty="0"/>
          </a:p>
          <a:p>
            <a:pPr lvl="1"/>
            <a:r>
              <a:rPr lang="en-US" sz="2800" dirty="0"/>
              <a:t>All members of the curriculum team agree with the way proficiency has been determined and how the results will be scored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8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6705</TotalTime>
  <Words>1486</Words>
  <Application>Microsoft Macintosh PowerPoint</Application>
  <PresentationFormat>On-screen Show (4:3)</PresentationFormat>
  <Paragraphs>306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Calendar</vt:lpstr>
      <vt:lpstr>BHS Fall 2014</vt:lpstr>
      <vt:lpstr>School Improvement Plan</vt:lpstr>
      <vt:lpstr>Program Evaluation Tool</vt:lpstr>
      <vt:lpstr>Continuous Improvement and the Program Evaluation Tool from MDE</vt:lpstr>
      <vt:lpstr>Research Shows </vt:lpstr>
      <vt:lpstr>Hattie – Expert Teachers…</vt:lpstr>
      <vt:lpstr>Hattie – Expert Teachers…</vt:lpstr>
      <vt:lpstr>Bailey and Jakicic – Good Assessments…</vt:lpstr>
      <vt:lpstr>Current Data</vt:lpstr>
      <vt:lpstr>PowerPoint Presentation</vt:lpstr>
      <vt:lpstr>PowerPoint Presentation</vt:lpstr>
      <vt:lpstr>PowerPoint Presentation</vt:lpstr>
      <vt:lpstr>A framework for PD</vt:lpstr>
      <vt:lpstr>School Improvement Goal</vt:lpstr>
      <vt:lpstr>PowerPoint Presentation</vt:lpstr>
      <vt:lpstr>School Improvement Goal</vt:lpstr>
      <vt:lpstr>Timeline dates are given for each strategy</vt:lpstr>
      <vt:lpstr>Strategy 1 – General Education</vt:lpstr>
      <vt:lpstr>Strategy 2 – General Education</vt:lpstr>
      <vt:lpstr>Strategy 3 – General Education </vt:lpstr>
      <vt:lpstr>Strategy 4 – General Education</vt:lpstr>
      <vt:lpstr>Strategy – General Education</vt:lpstr>
      <vt:lpstr>School Improvement Goal</vt:lpstr>
      <vt:lpstr>PowerPoint Presentation</vt:lpstr>
      <vt:lpstr>Strategy 1 – Special Education</vt:lpstr>
      <vt:lpstr>Strategy 2 – Special Education</vt:lpstr>
      <vt:lpstr>Program Evaluation Tool - Reporting</vt:lpstr>
      <vt:lpstr>Program Evaluation Tool - Reporting</vt:lpstr>
      <vt:lpstr>Survey Results – percent “Yes”</vt:lpstr>
      <vt:lpstr>Survey Results – percent “Yes”</vt:lpstr>
      <vt:lpstr>Survey Results – percent “Yes”</vt:lpstr>
      <vt:lpstr>Action Steps – Semester One</vt:lpstr>
    </vt:vector>
  </TitlesOfParts>
  <Company>Brighton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BHS Fall 2014</dc:title>
  <dc:creator>staff</dc:creator>
  <cp:lastModifiedBy>staff</cp:lastModifiedBy>
  <cp:revision>219</cp:revision>
  <dcterms:created xsi:type="dcterms:W3CDTF">2014-06-24T12:38:34Z</dcterms:created>
  <dcterms:modified xsi:type="dcterms:W3CDTF">2014-08-27T11:47:52Z</dcterms:modified>
</cp:coreProperties>
</file>